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4" r:id="rId10"/>
    <p:sldId id="265" r:id="rId11"/>
    <p:sldId id="266" r:id="rId12"/>
    <p:sldId id="273" r:id="rId13"/>
    <p:sldId id="267" r:id="rId14"/>
    <p:sldId id="270" r:id="rId15"/>
    <p:sldId id="268" r:id="rId16"/>
    <p:sldId id="269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30"/>
    <p:restoredTop sz="91478"/>
  </p:normalViewPr>
  <p:slideViewPr>
    <p:cSldViewPr snapToGrid="0" snapToObjects="1">
      <p:cViewPr varScale="1">
        <p:scale>
          <a:sx n="119" d="100"/>
          <a:sy n="119" d="100"/>
        </p:scale>
        <p:origin x="472" y="192"/>
      </p:cViewPr>
      <p:guideLst/>
    </p:cSldViewPr>
  </p:slideViewPr>
  <p:notesTextViewPr>
    <p:cViewPr>
      <p:scale>
        <a:sx n="1" d="1"/>
        <a:sy n="1" d="1"/>
      </p:scale>
      <p:origin x="0" y="-28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6FB10-C05B-2A4A-9A50-2ABA551E5D36}" type="datetimeFigureOut">
              <a:rPr lang="en-US" smtClean="0"/>
              <a:t>11/10/18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47BFE-D83D-AC4A-BF00-DC3D3FDCE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3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k2RVQBLrq4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 is a good introduction to properly conducting genealogical and family history research: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https://youtube.com/watch?v=Rk2RVQBLrq4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r>
              <a:rPr lang="en-US" dirty="0"/>
              <a:t>All the slides in this presentation, with notes that include website addresses are available at</a:t>
            </a:r>
          </a:p>
          <a:p>
            <a:r>
              <a:rPr lang="en-US" dirty="0" err="1"/>
              <a:t>www.valledolmo-genealogy.org</a:t>
            </a:r>
            <a:r>
              <a:rPr lang="en-US" dirty="0"/>
              <a:t> and clicking on “Beginning Italian Genealogy” in the left </a:t>
            </a:r>
            <a:r>
              <a:rPr lang="en-US"/>
              <a:t>hand column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47BFE-D83D-AC4A-BF00-DC3D3FDCE9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83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Family Tree Builder is a free genealogical application that is available for both Windows and OS.  </a:t>
            </a:r>
          </a:p>
          <a:p>
            <a:r>
              <a:rPr lang="en-US" dirty="0"/>
              <a:t>It is available for download at: </a:t>
            </a:r>
            <a:r>
              <a:rPr lang="en-US" dirty="0" err="1"/>
              <a:t>myheritage.com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47BFE-D83D-AC4A-BF00-DC3D3FDCE9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991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Pay attention to the order of terms in dates and places. The European form of dating is always 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47BFE-D83D-AC4A-BF00-DC3D3FDCE94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980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Proper citing of sources is critical.  No proper genealogist or family researcher would accept any project without complete references.</a:t>
            </a:r>
          </a:p>
          <a:p>
            <a:r>
              <a:rPr lang="en-US" dirty="0"/>
              <a:t>Fact + citation + (reasoning) = proof</a:t>
            </a:r>
          </a:p>
          <a:p>
            <a:r>
              <a:rPr lang="en-US" dirty="0"/>
              <a:t>If you use Family Tree Builder, and enter the source information on their forms, your citations will be acceptable.</a:t>
            </a:r>
          </a:p>
          <a:p>
            <a:r>
              <a:rPr lang="en-US" dirty="0"/>
              <a:t>If you choose to use another program, you can find more information by following this path: 1) </a:t>
            </a:r>
            <a:r>
              <a:rPr lang="en-US" dirty="0" err="1"/>
              <a:t>Familysearch.com</a:t>
            </a:r>
            <a:r>
              <a:rPr lang="en-US" dirty="0"/>
              <a:t>  2) Help (upper right corner) 3) Research Wiki from menu 4) use “citing sources” as search term 5)select “Cite </a:t>
            </a:r>
            <a:r>
              <a:rPr lang="en-US"/>
              <a:t>your </a:t>
            </a:r>
            <a:r>
              <a:rPr lang="en-US" dirty="0"/>
              <a:t>s</a:t>
            </a:r>
            <a:r>
              <a:rPr lang="en-US"/>
              <a:t>ources</a:t>
            </a:r>
            <a:r>
              <a:rPr lang="en-US" dirty="0"/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47BFE-D83D-AC4A-BF00-DC3D3FDCE9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8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find a place of family origin, go to:  Family Search  2) Learning Center 3) Enter “Italian Genealogy” in the search box  4) Italy Research with the Wiki, items 12,13,14</a:t>
            </a:r>
          </a:p>
          <a:p>
            <a:r>
              <a:rPr lang="en-US" dirty="0"/>
              <a:t>Or</a:t>
            </a:r>
          </a:p>
          <a:p>
            <a:r>
              <a:rPr lang="en-US" dirty="0"/>
              <a:t>Family Search 2) Research Wiki  3) Enter “Italy” in the search box 4) go to Locating Town of Origin in Italy</a:t>
            </a:r>
          </a:p>
          <a:p>
            <a:pPr marL="228600" indent="-228600">
              <a:buAutoNum type="arabicParenR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47BFE-D83D-AC4A-BF00-DC3D3FDCE94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090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LDS Family History Center</a:t>
            </a:r>
          </a:p>
          <a:p>
            <a:r>
              <a:rPr lang="en-US" dirty="0"/>
              <a:t>1400 Westfall Road</a:t>
            </a:r>
          </a:p>
          <a:p>
            <a:r>
              <a:rPr lang="en-US" dirty="0"/>
              <a:t>Ph. 271-5040</a:t>
            </a:r>
          </a:p>
          <a:p>
            <a:endParaRPr lang="en-US" dirty="0"/>
          </a:p>
          <a:p>
            <a:r>
              <a:rPr lang="en-US" dirty="0"/>
              <a:t>Hours: Tue 9am to 3pm and 7pm to 9pm, Wednesday 9am to noon, Thurs 9 am to noon, Friday 9am to 3pm, Sat 9am to noon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47BFE-D83D-AC4A-BF00-DC3D3FDCE94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23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Website: </a:t>
            </a:r>
            <a:r>
              <a:rPr lang="en-US" dirty="0" err="1"/>
              <a:t>www.Ancestry.com</a:t>
            </a:r>
            <a:endParaRPr lang="en-US" dirty="0"/>
          </a:p>
          <a:p>
            <a:r>
              <a:rPr lang="en-US" dirty="0"/>
              <a:t>It can be expensive, but it is free at most libraries and at the Family History Center</a:t>
            </a:r>
          </a:p>
          <a:p>
            <a:endParaRPr lang="en-US" dirty="0"/>
          </a:p>
          <a:p>
            <a:r>
              <a:rPr lang="en-US" dirty="0"/>
              <a:t>Search for your ancestor by name</a:t>
            </a:r>
          </a:p>
          <a:p>
            <a:endParaRPr lang="en-US" dirty="0"/>
          </a:p>
          <a:p>
            <a:r>
              <a:rPr lang="en-US" dirty="0"/>
              <a:t>And</a:t>
            </a:r>
          </a:p>
          <a:p>
            <a:endParaRPr lang="en-US" dirty="0"/>
          </a:p>
          <a:p>
            <a:r>
              <a:rPr lang="en-US" dirty="0"/>
              <a:t>Under the search menu look at each item separately, if you wish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47BFE-D83D-AC4A-BF00-DC3D3FDCE94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22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www.familysearch.org</a:t>
            </a:r>
            <a:endParaRPr lang="en-US" dirty="0"/>
          </a:p>
          <a:p>
            <a:endParaRPr lang="en-US" dirty="0"/>
          </a:p>
          <a:p>
            <a:r>
              <a:rPr lang="en-US" dirty="0"/>
              <a:t>Search Records</a:t>
            </a:r>
          </a:p>
          <a:p>
            <a:endParaRPr lang="en-US" dirty="0"/>
          </a:p>
          <a:p>
            <a:r>
              <a:rPr lang="en-US" dirty="0"/>
              <a:t>And</a:t>
            </a:r>
          </a:p>
          <a:p>
            <a:endParaRPr lang="en-US" dirty="0"/>
          </a:p>
          <a:p>
            <a:r>
              <a:rPr lang="en-US" dirty="0"/>
              <a:t>In the search menu, click on Catalog, enter the place in Italy you are looking for, go to civil registration line, scroll through the list of records</a:t>
            </a:r>
          </a:p>
          <a:p>
            <a:r>
              <a:rPr lang="en-US" dirty="0"/>
              <a:t>If in the right hand column, a camera with a key atop appears, the records are only available at a FHC, if only a camera appears the records are available from your home computer</a:t>
            </a:r>
          </a:p>
          <a:p>
            <a:r>
              <a:rPr lang="en-US" dirty="0"/>
              <a:t>click on ”Browse through”, select the village you want and then the type of record you want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47BFE-D83D-AC4A-BF00-DC3D3FDCE94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00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Address: http://</a:t>
            </a:r>
            <a:r>
              <a:rPr lang="en-US" dirty="0" err="1"/>
              <a:t>www.antenati.san.beniculturali.it</a:t>
            </a:r>
            <a:r>
              <a:rPr lang="en-US" dirty="0"/>
              <a:t>/?</a:t>
            </a:r>
            <a:r>
              <a:rPr lang="en-US" dirty="0" err="1"/>
              <a:t>lang</a:t>
            </a:r>
            <a:r>
              <a:rPr lang="en-US" dirty="0"/>
              <a:t>=</a:t>
            </a:r>
            <a:r>
              <a:rPr lang="en-US" dirty="0" err="1"/>
              <a:t>en</a:t>
            </a:r>
            <a:endParaRPr lang="en-US" dirty="0"/>
          </a:p>
          <a:p>
            <a:endParaRPr lang="en-US" dirty="0"/>
          </a:p>
          <a:p>
            <a:r>
              <a:rPr lang="en-US" dirty="0"/>
              <a:t>To use: be sure the screen is in English</a:t>
            </a:r>
          </a:p>
          <a:p>
            <a:r>
              <a:rPr lang="en-US" dirty="0"/>
              <a:t>Click on Browse the Registries</a:t>
            </a:r>
          </a:p>
          <a:p>
            <a:r>
              <a:rPr lang="en-US" dirty="0"/>
              <a:t>Select the region you want to research</a:t>
            </a:r>
          </a:p>
          <a:p>
            <a:r>
              <a:rPr lang="en-US" dirty="0"/>
              <a:t>Click on “</a:t>
            </a:r>
            <a:r>
              <a:rPr lang="en-US" dirty="0" err="1"/>
              <a:t>Stato</a:t>
            </a:r>
            <a:r>
              <a:rPr lang="en-US" dirty="0"/>
              <a:t> </a:t>
            </a:r>
            <a:r>
              <a:rPr lang="en-US" dirty="0" err="1"/>
              <a:t>civile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restaurazione</a:t>
            </a:r>
            <a:r>
              <a:rPr lang="en-US" dirty="0"/>
              <a:t>”</a:t>
            </a:r>
          </a:p>
          <a:p>
            <a:r>
              <a:rPr lang="en-US" dirty="0" err="1"/>
              <a:t>Cllick</a:t>
            </a:r>
            <a:r>
              <a:rPr lang="en-US" dirty="0"/>
              <a:t> on the </a:t>
            </a:r>
            <a:r>
              <a:rPr lang="en-US" dirty="0" err="1"/>
              <a:t>Comune</a:t>
            </a:r>
            <a:r>
              <a:rPr lang="en-US" dirty="0"/>
              <a:t> or </a:t>
            </a:r>
            <a:r>
              <a:rPr lang="en-US" dirty="0" err="1"/>
              <a:t>villagio</a:t>
            </a:r>
            <a:r>
              <a:rPr lang="en-US" dirty="0"/>
              <a:t> you are looking for (perhaps on a following screen)</a:t>
            </a:r>
          </a:p>
          <a:p>
            <a:r>
              <a:rPr lang="en-US" dirty="0"/>
              <a:t>Select the year and the type of record you are searching for</a:t>
            </a:r>
          </a:p>
          <a:p>
            <a:r>
              <a:rPr lang="en-US" dirty="0"/>
              <a:t>THIS SITE MAY BE VERY SLOW OR NON-RESPONSVIE AT TIMES. PATIENCE!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47BFE-D83D-AC4A-BF00-DC3D3FDCE94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3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47BFE-D83D-AC4A-BF00-DC3D3FDCE94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858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FamilySearch website  </a:t>
            </a:r>
          </a:p>
          <a:p>
            <a:r>
              <a:rPr lang="en-US" dirty="0"/>
              <a:t>	</a:t>
            </a:r>
            <a:r>
              <a:rPr lang="en-US" dirty="0" err="1"/>
              <a:t>FamilySearch.org</a:t>
            </a:r>
            <a:endParaRPr lang="en-US" dirty="0"/>
          </a:p>
          <a:p>
            <a:r>
              <a:rPr lang="en-US" dirty="0"/>
              <a:t>	Italian Records</a:t>
            </a:r>
          </a:p>
          <a:p>
            <a:r>
              <a:rPr lang="en-US" dirty="0"/>
              <a:t>	         or</a:t>
            </a:r>
          </a:p>
          <a:p>
            <a:r>
              <a:rPr lang="en-US" dirty="0"/>
              <a:t>	Research Wiki , Enter Italian in Search Box</a:t>
            </a:r>
          </a:p>
          <a:p>
            <a:endParaRPr lang="en-US" dirty="0"/>
          </a:p>
          <a:p>
            <a:r>
              <a:rPr lang="en-US" dirty="0"/>
              <a:t>Cyndi’s List</a:t>
            </a:r>
          </a:p>
          <a:p>
            <a:endParaRPr lang="en-US" dirty="0"/>
          </a:p>
          <a:p>
            <a:r>
              <a:rPr lang="en-US" dirty="0"/>
              <a:t>Italian Genealogical Records, by Trafford Cole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47BFE-D83D-AC4A-BF00-DC3D3FDCE94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90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57A07-47A2-F347-B528-0DAD4241EC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553F2A-916E-2F4E-AC4D-33FF82B715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59272-D44D-1646-86C5-36692AF9D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4C7F-5267-8848-9AB4-5CC90C43BF53}" type="datetimeFigureOut">
              <a:rPr lang="en-US" smtClean="0"/>
              <a:t>11/10/18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979E0-4F24-1A42-82D7-BF53AB292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3F2FF-8760-0046-8A00-3C7871484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5CFF-0F92-6D4A-9ECF-65C2C9AD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56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73C12-D483-3547-89FC-EB5A35A8C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67BB7-99EF-DD4A-B0AE-8B76BD5F5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01197E-AEDF-4240-9A4A-5DE449435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4C7F-5267-8848-9AB4-5CC90C43BF53}" type="datetimeFigureOut">
              <a:rPr lang="en-US" smtClean="0"/>
              <a:t>11/10/18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96D4D-9797-8C4F-B322-94AB42A70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67A64-E866-9447-8419-0822DF522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5CFF-0F92-6D4A-9ECF-65C2C9AD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616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9F190-1D83-2C4F-AB19-F4AEAC267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397CBF-1486-EF45-82A6-DB46D4FBE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0787B-54EC-4841-8E2E-C0CCCA6B8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4C7F-5267-8848-9AB4-5CC90C43BF53}" type="datetimeFigureOut">
              <a:rPr lang="en-US" smtClean="0"/>
              <a:t>11/10/18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CBE01-B980-2547-BCA2-8AB6E2542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67395-0DF5-6841-BC55-9E538A505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5CFF-0F92-6D4A-9ECF-65C2C9AD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32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5E851-E26C-F246-8030-173DDDD8C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A06DE-8697-C945-B30A-D4F9A63B04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F844F7-61F2-EE47-A190-FB29A7CAE0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667AE8-4184-234B-9C46-9CC8F3209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4C7F-5267-8848-9AB4-5CC90C43BF53}" type="datetimeFigureOut">
              <a:rPr lang="en-US" smtClean="0"/>
              <a:t>11/10/18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904E8C-B5A2-404B-B648-E6BA55B31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B7E1-D68E-124A-B53F-9FDA7E63B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5CFF-0F92-6D4A-9ECF-65C2C9AD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368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A1D5D-98F9-1149-8856-87708C226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32A493-C1E9-A847-AAE8-BD4D33AC5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4973D-51CB-5648-A74B-D75E17881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EC1819-540C-3D4E-AE1D-63DE2AD022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46779B-B0E6-0C45-A467-D7BB8B242E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9219F5-1422-9845-8587-28350993B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4C7F-5267-8848-9AB4-5CC90C43BF53}" type="datetimeFigureOut">
              <a:rPr lang="en-US" smtClean="0"/>
              <a:t>11/10/18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1F7693-51EB-6748-B03E-0667A239A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EDD3AF-CDAD-B240-AB79-B5560DD30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5CFF-0F92-6D4A-9ECF-65C2C9AD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83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3F175-5A7E-D94C-80F6-6EB49B896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C20CC0-DBE3-894A-9D23-791CF4DD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4C7F-5267-8848-9AB4-5CC90C43BF53}" type="datetimeFigureOut">
              <a:rPr lang="en-US" smtClean="0"/>
              <a:t>11/10/18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6B76FF-1DA0-AA4C-87AE-28D7D8287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C2283B-F7F3-AF47-86CF-62331148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5CFF-0F92-6D4A-9ECF-65C2C9AD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351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0A2C8-A9B8-0748-827D-7504C952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4C7F-5267-8848-9AB4-5CC90C43BF53}" type="datetimeFigureOut">
              <a:rPr lang="en-US" smtClean="0"/>
              <a:t>11/10/18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4998E8-05C5-9747-A74C-6B8D08BD4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7560C7-361F-FD4E-A7B7-CEBF44D88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5CFF-0F92-6D4A-9ECF-65C2C9AD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595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6F659-5B0F-D141-BA21-F9A836FF2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41214-7645-BF4A-A123-2B7724A2D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4ECA3-FC98-AC46-81E7-36ABE3697D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17459A-C4D0-D840-B011-F02CDCB02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4C7F-5267-8848-9AB4-5CC90C43BF53}" type="datetimeFigureOut">
              <a:rPr lang="en-US" smtClean="0"/>
              <a:t>11/10/18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DB3B35-1DD7-EA4A-B047-F3AF5F49F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34DF10-EDF0-8247-9490-DD52A5536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5CFF-0F92-6D4A-9ECF-65C2C9AD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49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6F928-2E12-9F4D-8BAB-BA6E5E3EB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B7DF4-BEC8-1242-8FC0-E767CAABF8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9EA26-3175-224A-A7B2-AEB4E8ECF1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7519E-D1E5-E648-914E-6E942477C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4C7F-5267-8848-9AB4-5CC90C43BF53}" type="datetimeFigureOut">
              <a:rPr lang="en-US" smtClean="0"/>
              <a:t>11/10/18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474FEE-4E02-024A-88BA-07880690A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86D0FB-D776-1945-8AEB-1C17E861D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5CFF-0F92-6D4A-9ECF-65C2C9AD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993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41E49-5F67-BD4C-93D7-3F0DAE055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C82CDE-BA50-BD41-89FB-3AC3F658B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23F02-B4D0-6B48-9543-2A4886A0D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4C7F-5267-8848-9AB4-5CC90C43BF53}" type="datetimeFigureOut">
              <a:rPr lang="en-US" smtClean="0"/>
              <a:t>11/10/18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9AF40-F9F0-9F43-BFD1-6D948F1A4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B5D9C-EEFB-9B42-80E1-DA16E95CF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5CFF-0F92-6D4A-9ECF-65C2C9AD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688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DAD004-ACEE-5F43-B786-D9C89D09A1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9DB354-E796-4E42-A4DB-A3D15F555B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D6EA7-53CF-9549-B2EF-2325D985E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4C7F-5267-8848-9AB4-5CC90C43BF53}" type="datetimeFigureOut">
              <a:rPr lang="en-US" smtClean="0"/>
              <a:t>11/10/18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9C4B8-9849-C44F-8DB1-5570DA02A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27845-24AE-7446-BAD0-2DF9F82BB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5CFF-0F92-6D4A-9ECF-65C2C9AD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152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8477E9-CFD8-C040-981C-7D48C17B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C6F2A7-4CFF-0E48-9D08-7AF1479AD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C20855-1337-634D-821B-34932F9508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B4C7F-5267-8848-9AB4-5CC90C43BF53}" type="datetimeFigureOut">
              <a:rPr lang="en-US" smtClean="0"/>
              <a:t>11/10/18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D73D5-F715-0847-93E5-F1B935302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81AAFF-62B5-7348-B42D-85ED2CD0FE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C5CFF-0F92-6D4A-9ECF-65C2C9AD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94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ublicdomainpictures.net/view-image.php?image=159737&amp;picture=&amp;jazyk=JP" TargetMode="External"/><Relationship Id="rId13" Type="http://schemas.openxmlformats.org/officeDocument/2006/relationships/hyperlink" Target="http://scienceandenvironment1.blogspot.com/p/food-1st-year.html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3.jpg"/><Relationship Id="rId12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publicdomainpictures.net/view-image.php?image=31181&amp;picture=pizza-in-mauritius&amp;large=1" TargetMode="External"/><Relationship Id="rId11" Type="http://schemas.openxmlformats.org/officeDocument/2006/relationships/hyperlink" Target="https://creativecommons.org/licenses/by-nc-nd/3.0/" TargetMode="External"/><Relationship Id="rId5" Type="http://schemas.openxmlformats.org/officeDocument/2006/relationships/image" Target="../media/image2.jpg"/><Relationship Id="rId10" Type="http://schemas.openxmlformats.org/officeDocument/2006/relationships/hyperlink" Target="https://joesretirementblog.blogspot.com/2016/07/a-funny-thing-happened-on-way-to-forum_29.html" TargetMode="External"/><Relationship Id="rId4" Type="http://schemas.openxmlformats.org/officeDocument/2006/relationships/hyperlink" Target="http://www.publicdomainpictures.net/view-image.php?image=42960&amp;picture=&amp;jazyk=PL" TargetMode="External"/><Relationship Id="rId9" Type="http://schemas.openxmlformats.org/officeDocument/2006/relationships/image" Target="../media/image4.jpg"/><Relationship Id="rId14" Type="http://schemas.openxmlformats.org/officeDocument/2006/relationships/hyperlink" Target="https://creativecommons.org/licenses/by-nc-sa/3.0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hyperlink" Target="http://www.publicdomainpictures.net/view-image.php?image=151829&amp;picture=&amp;jazyk=SE" TargetMode="External"/><Relationship Id="rId7" Type="http://schemas.openxmlformats.org/officeDocument/2006/relationships/hyperlink" Target="http://welcometocael.wikidot.com/character1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hyperlink" Target="http://www.publicdomainpictures.net/view-image.php?image=155204&amp;picture=stickman-jumping" TargetMode="External"/><Relationship Id="rId5" Type="http://schemas.openxmlformats.org/officeDocument/2006/relationships/hyperlink" Target="https://pixabay.com/fr/femmes-femme-bonhomme-allumette-294094/" TargetMode="External"/><Relationship Id="rId10" Type="http://schemas.openxmlformats.org/officeDocument/2006/relationships/image" Target="../media/image10.jpg"/><Relationship Id="rId4" Type="http://schemas.openxmlformats.org/officeDocument/2006/relationships/image" Target="../media/image7.png"/><Relationship Id="rId9" Type="http://schemas.openxmlformats.org/officeDocument/2006/relationships/hyperlink" Target="http://kewl-beans.blogspot.com/2013/06/right-here-right-now-jun-15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pixabay.com/en/scroll-icon-note-paper-open-35683" TargetMode="External"/><Relationship Id="rId3" Type="http://schemas.openxmlformats.org/officeDocument/2006/relationships/image" Target="../media/image15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ublicdomainpictures.net/view-image.php?image=75300&amp;picture=woman-profile-silhouette-clipart" TargetMode="External"/><Relationship Id="rId5" Type="http://schemas.openxmlformats.org/officeDocument/2006/relationships/image" Target="../media/image16.jpg"/><Relationship Id="rId10" Type="http://schemas.openxmlformats.org/officeDocument/2006/relationships/hyperlink" Target="http://www.freestockphotos.biz/stockphoto/14301" TargetMode="External"/><Relationship Id="rId4" Type="http://schemas.openxmlformats.org/officeDocument/2006/relationships/hyperlink" Target="http://www.publicdomainpictures.net/view-image.php?image=42208&amp;" TargetMode="External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mmons.wikimedia.org/wiki/Category:Maps_of_the_Roman_Republic_before_400_BCE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hotos-public-domain.com/2011/08/10/old-world-rustic-wooden-door-with-bolts-and-padlock/" TargetMode="External"/><Relationship Id="rId3" Type="http://schemas.openxmlformats.org/officeDocument/2006/relationships/image" Target="../media/image20.gif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penclipart.org/detail/188198/door-by-algotruneman-188198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://blogography.com/archives/2009/11/door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fultonhistory.com/" TargetMode="External"/><Relationship Id="rId2" Type="http://schemas.openxmlformats.org/officeDocument/2006/relationships/hyperlink" Target="https://www.libertyellisfoundation.org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fr/smiley-yeux-lunettes-%C3%A9motic%C3%B4ne-34473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www.coetail.com/neilwillis/2014/02/09/courage-to-make-connections-3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pa Włoch i flagi Darmowe zdjęcie - Public Domain Pictures">
            <a:extLst>
              <a:ext uri="{FF2B5EF4-FFF2-40B4-BE49-F238E27FC236}">
                <a16:creationId xmlns:a16="http://schemas.microsoft.com/office/drawing/2014/main" id="{E26BAB3A-9069-0F41-BBBF-24CD681BC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241075" y="1231642"/>
            <a:ext cx="6640663" cy="43947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C5D83E-D56F-F647-A03C-DBB1170CDF89}"/>
              </a:ext>
            </a:extLst>
          </p:cNvPr>
          <p:cNvSpPr txBox="1"/>
          <p:nvPr/>
        </p:nvSpPr>
        <p:spPr>
          <a:xfrm>
            <a:off x="1921545" y="370425"/>
            <a:ext cx="88563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7200" dirty="0">
                <a:latin typeface="Chalkboard" panose="03050602040202020205" pitchFamily="66" charset="77"/>
              </a:rPr>
              <a:t>Una </a:t>
            </a:r>
            <a:r>
              <a:rPr lang="en-US" sz="7200" dirty="0" err="1">
                <a:latin typeface="Chalkboard" panose="03050602040202020205" pitchFamily="66" charset="77"/>
              </a:rPr>
              <a:t>lezione</a:t>
            </a:r>
            <a:r>
              <a:rPr lang="en-US" sz="7200" dirty="0">
                <a:latin typeface="Chalkboard" panose="03050602040202020205" pitchFamily="66" charset="77"/>
              </a:rPr>
              <a:t> </a:t>
            </a:r>
            <a:r>
              <a:rPr lang="en-US" sz="7200" dirty="0" err="1">
                <a:latin typeface="Chalkboard" panose="03050602040202020205" pitchFamily="66" charset="77"/>
              </a:rPr>
              <a:t>sulla</a:t>
            </a:r>
            <a:endParaRPr lang="en-US" sz="7200" dirty="0">
              <a:latin typeface="Chalkboard" panose="03050602040202020205" pitchFamily="66" charset="77"/>
            </a:endParaRPr>
          </a:p>
          <a:p>
            <a:endParaRPr lang="en-US" sz="7200" dirty="0">
              <a:latin typeface="Chalkboard" panose="03050602040202020205" pitchFamily="66" charset="77"/>
            </a:endParaRPr>
          </a:p>
          <a:p>
            <a:r>
              <a:rPr lang="en-US" sz="7200" dirty="0" err="1">
                <a:latin typeface="Chalkboard" panose="03050602040202020205" pitchFamily="66" charset="77"/>
              </a:rPr>
              <a:t>genealogica</a:t>
            </a:r>
            <a:r>
              <a:rPr lang="en-US" sz="7200" dirty="0">
                <a:latin typeface="Chalkboard" panose="03050602040202020205" pitchFamily="66" charset="77"/>
              </a:rPr>
              <a:t> </a:t>
            </a:r>
            <a:r>
              <a:rPr lang="en-US" sz="7200" dirty="0" err="1">
                <a:latin typeface="Chalkboard" panose="03050602040202020205" pitchFamily="66" charset="77"/>
              </a:rPr>
              <a:t>italiana</a:t>
            </a:r>
            <a:endParaRPr lang="en-US" sz="7200" dirty="0">
              <a:latin typeface="Chalkboard" panose="03050602040202020205" pitchFamily="66" charset="77"/>
            </a:endParaRPr>
          </a:p>
          <a:p>
            <a:endParaRPr lang="en-US" sz="7200" dirty="0"/>
          </a:p>
        </p:txBody>
      </p:sp>
      <p:pic>
        <p:nvPicPr>
          <p:cNvPr id="14" name="Picture 13" descr="Pizza In Mauritius Free Stock Photo - Public Domain Pictures">
            <a:extLst>
              <a:ext uri="{FF2B5EF4-FFF2-40B4-BE49-F238E27FC236}">
                <a16:creationId xmlns:a16="http://schemas.microsoft.com/office/drawing/2014/main" id="{5ED3DA5D-AC61-874A-A600-A2BEF3CAD3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02258" y="889409"/>
            <a:ext cx="1851263" cy="1359521"/>
          </a:xfrm>
          <a:prstGeom prst="rect">
            <a:avLst/>
          </a:prstGeom>
        </p:spPr>
      </p:pic>
      <p:pic>
        <p:nvPicPr>
          <p:cNvPr id="19" name="Picture 18" descr="ヴェネツィアイラストでゴンドラ 無料画像 - Public Domain Pictures">
            <a:extLst>
              <a:ext uri="{FF2B5EF4-FFF2-40B4-BE49-F238E27FC236}">
                <a16:creationId xmlns:a16="http://schemas.microsoft.com/office/drawing/2014/main" id="{A47D60CF-D7D6-2143-91E2-808A19035C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9193427" y="4275260"/>
            <a:ext cx="2458127" cy="2212314"/>
          </a:xfrm>
          <a:prstGeom prst="rect">
            <a:avLst/>
          </a:prstGeom>
        </p:spPr>
      </p:pic>
      <p:pic>
        <p:nvPicPr>
          <p:cNvPr id="36" name="Picture 35" descr="Joe's Retirement Blog: &quot;A Funny Thing Happened on the Way ...">
            <a:extLst>
              <a:ext uri="{FF2B5EF4-FFF2-40B4-BE49-F238E27FC236}">
                <a16:creationId xmlns:a16="http://schemas.microsoft.com/office/drawing/2014/main" id="{650E917F-F06C-AB42-9049-FA0C6F9AD7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483485" y="4631493"/>
            <a:ext cx="2765666" cy="171125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A423D8D-4221-7945-A81F-E049410B042E}"/>
              </a:ext>
            </a:extLst>
          </p:cNvPr>
          <p:cNvSpPr txBox="1"/>
          <p:nvPr/>
        </p:nvSpPr>
        <p:spPr>
          <a:xfrm>
            <a:off x="483485" y="6569978"/>
            <a:ext cx="2765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0" tooltip="https://joesretirementblog.blogspot.com/2016/07/a-funny-thing-happened-on-way-to-forum_29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1" tooltip="https://creativecommons.org/licenses/by-nc-nd/3.0/"/>
              </a:rPr>
              <a:t>CC BY-NC-ND</a:t>
            </a:r>
            <a:endParaRPr lang="en-US" sz="900"/>
          </a:p>
        </p:txBody>
      </p:sp>
      <p:pic>
        <p:nvPicPr>
          <p:cNvPr id="39" name="Picture 38" descr="NATURAL SCIENCE 1st and 2nd GRADES: HEALTHY HABITS (NAT ...">
            <a:extLst>
              <a:ext uri="{FF2B5EF4-FFF2-40B4-BE49-F238E27FC236}">
                <a16:creationId xmlns:a16="http://schemas.microsoft.com/office/drawing/2014/main" id="{C445CB17-15F1-224A-A7AC-DF62A12BAF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0202523" y="1107795"/>
            <a:ext cx="1371600" cy="106680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2901AA55-1309-2B40-9186-940A51DC1D44}"/>
              </a:ext>
            </a:extLst>
          </p:cNvPr>
          <p:cNvSpPr txBox="1"/>
          <p:nvPr/>
        </p:nvSpPr>
        <p:spPr>
          <a:xfrm>
            <a:off x="10202523" y="2174595"/>
            <a:ext cx="13716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3" tooltip="http://scienceandenvironment1.blogspot.com/p/food-1st-year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4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853529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40E90-6432-DE4E-9035-A875B400C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err="1">
                <a:solidFill>
                  <a:srgbClr val="FF0000"/>
                </a:solidFill>
                <a:latin typeface="Chalkboard" panose="03050602040202020205" pitchFamily="66" charset="77"/>
              </a:rPr>
              <a:t>Vostri</a:t>
            </a:r>
            <a:r>
              <a:rPr lang="en-US" sz="5400" dirty="0">
                <a:solidFill>
                  <a:srgbClr val="FF0000"/>
                </a:solidFill>
                <a:latin typeface="Chalkboard" panose="03050602040202020205" pitchFamily="66" charset="77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Chalkboard" panose="03050602040202020205" pitchFamily="66" charset="77"/>
              </a:rPr>
              <a:t>Antenati</a:t>
            </a:r>
            <a:endParaRPr lang="en-US" sz="5400" dirty="0">
              <a:solidFill>
                <a:srgbClr val="FF0000"/>
              </a:solidFill>
              <a:latin typeface="Chalkboard" panose="03050602040202020205" pitchFamily="66" charset="77"/>
            </a:endParaRPr>
          </a:p>
        </p:txBody>
      </p:sp>
      <p:pic>
        <p:nvPicPr>
          <p:cNvPr id="5" name="Picture 4" descr="Streckgubbe Gratis Stock Bild - Public Domain Pictures">
            <a:extLst>
              <a:ext uri="{FF2B5EF4-FFF2-40B4-BE49-F238E27FC236}">
                <a16:creationId xmlns:a16="http://schemas.microsoft.com/office/drawing/2014/main" id="{5943BD26-DB60-4941-B56F-B93F11509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678460" y="5088196"/>
            <a:ext cx="854676" cy="854676"/>
          </a:xfrm>
          <a:prstGeom prst="rect">
            <a:avLst/>
          </a:prstGeom>
        </p:spPr>
      </p:pic>
      <p:pic>
        <p:nvPicPr>
          <p:cNvPr id="6" name="Picture 5" descr="Streckgubbe Gratis Stock Bild - Public Domain Pictures">
            <a:extLst>
              <a:ext uri="{FF2B5EF4-FFF2-40B4-BE49-F238E27FC236}">
                <a16:creationId xmlns:a16="http://schemas.microsoft.com/office/drawing/2014/main" id="{233D80DA-DA43-BD4E-A26A-EAF59D094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23521" y="5448477"/>
            <a:ext cx="854676" cy="854676"/>
          </a:xfrm>
          <a:prstGeom prst="rect">
            <a:avLst/>
          </a:prstGeom>
        </p:spPr>
      </p:pic>
      <p:pic>
        <p:nvPicPr>
          <p:cNvPr id="7" name="Picture 6" descr="Streckgubbe Gratis Stock Bild - Public Domain Pictures">
            <a:extLst>
              <a:ext uri="{FF2B5EF4-FFF2-40B4-BE49-F238E27FC236}">
                <a16:creationId xmlns:a16="http://schemas.microsoft.com/office/drawing/2014/main" id="{598F8B16-55B0-DA4B-8083-2ED57DC41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14000" y="5515534"/>
            <a:ext cx="854676" cy="854676"/>
          </a:xfrm>
          <a:prstGeom prst="rect">
            <a:avLst/>
          </a:prstGeom>
        </p:spPr>
      </p:pic>
      <p:pic>
        <p:nvPicPr>
          <p:cNvPr id="8" name="Picture 7" descr="Streckgubbe Gratis Stock Bild - Public Domain Pictures">
            <a:extLst>
              <a:ext uri="{FF2B5EF4-FFF2-40B4-BE49-F238E27FC236}">
                <a16:creationId xmlns:a16="http://schemas.microsoft.com/office/drawing/2014/main" id="{38E9562E-4A19-1D49-AA83-0A7E925E4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5249135"/>
            <a:ext cx="854676" cy="854676"/>
          </a:xfrm>
          <a:prstGeom prst="rect">
            <a:avLst/>
          </a:prstGeom>
        </p:spPr>
      </p:pic>
      <p:pic>
        <p:nvPicPr>
          <p:cNvPr id="9" name="Picture 8" descr="Streckgubbe Gratis Stock Bild - Public Domain Pictures">
            <a:extLst>
              <a:ext uri="{FF2B5EF4-FFF2-40B4-BE49-F238E27FC236}">
                <a16:creationId xmlns:a16="http://schemas.microsoft.com/office/drawing/2014/main" id="{86D5FA1B-147A-9F45-AD10-715FC4746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13918" y="3376057"/>
            <a:ext cx="854676" cy="854676"/>
          </a:xfrm>
          <a:prstGeom prst="rect">
            <a:avLst/>
          </a:prstGeom>
        </p:spPr>
      </p:pic>
      <p:pic>
        <p:nvPicPr>
          <p:cNvPr id="11" name="Picture 10" descr="Streckgubbe Gratis Stock Bild - Public Domain Pictures">
            <a:extLst>
              <a:ext uri="{FF2B5EF4-FFF2-40B4-BE49-F238E27FC236}">
                <a16:creationId xmlns:a16="http://schemas.microsoft.com/office/drawing/2014/main" id="{5F026244-17FA-6247-9820-5017CDDAA6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280457" y="3376057"/>
            <a:ext cx="854676" cy="854676"/>
          </a:xfrm>
          <a:prstGeom prst="rect">
            <a:avLst/>
          </a:prstGeom>
        </p:spPr>
      </p:pic>
      <p:pic>
        <p:nvPicPr>
          <p:cNvPr id="12" name="Picture 11" descr="Streckgubbe Gratis Stock Bild - Public Domain Pictures">
            <a:extLst>
              <a:ext uri="{FF2B5EF4-FFF2-40B4-BE49-F238E27FC236}">
                <a16:creationId xmlns:a16="http://schemas.microsoft.com/office/drawing/2014/main" id="{89A89BAC-F267-7B4D-9365-302C25DE5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46996" y="3376057"/>
            <a:ext cx="854676" cy="854676"/>
          </a:xfrm>
          <a:prstGeom prst="rect">
            <a:avLst/>
          </a:prstGeom>
        </p:spPr>
      </p:pic>
      <p:pic>
        <p:nvPicPr>
          <p:cNvPr id="13" name="Picture 12" descr="Streckgubbe Gratis Stock Bild - Public Domain Pictures">
            <a:extLst>
              <a:ext uri="{FF2B5EF4-FFF2-40B4-BE49-F238E27FC236}">
                <a16:creationId xmlns:a16="http://schemas.microsoft.com/office/drawing/2014/main" id="{93965E8B-9941-A242-9C04-A8B75AC398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338881" y="4394459"/>
            <a:ext cx="854676" cy="854676"/>
          </a:xfrm>
          <a:prstGeom prst="rect">
            <a:avLst/>
          </a:prstGeom>
        </p:spPr>
      </p:pic>
      <p:pic>
        <p:nvPicPr>
          <p:cNvPr id="18" name="Picture 17" descr="Image vectorielle gratuite: Femmes, Femme, Bonhomme ...">
            <a:extLst>
              <a:ext uri="{FF2B5EF4-FFF2-40B4-BE49-F238E27FC236}">
                <a16:creationId xmlns:a16="http://schemas.microsoft.com/office/drawing/2014/main" id="{A118CE15-1BFD-604C-BCBA-4D19F6EBD7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567513" y="3457831"/>
            <a:ext cx="559040" cy="1099751"/>
          </a:xfrm>
          <a:prstGeom prst="rect">
            <a:avLst/>
          </a:prstGeom>
        </p:spPr>
      </p:pic>
      <p:pic>
        <p:nvPicPr>
          <p:cNvPr id="19" name="Picture 18" descr="Image vectorielle gratuite: Femmes, Femme, Bonhomme ...">
            <a:extLst>
              <a:ext uri="{FF2B5EF4-FFF2-40B4-BE49-F238E27FC236}">
                <a16:creationId xmlns:a16="http://schemas.microsoft.com/office/drawing/2014/main" id="{870A8C78-E639-6344-8653-FF144827C9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113215" y="4821797"/>
            <a:ext cx="559040" cy="1099751"/>
          </a:xfrm>
          <a:prstGeom prst="rect">
            <a:avLst/>
          </a:prstGeom>
        </p:spPr>
      </p:pic>
      <p:pic>
        <p:nvPicPr>
          <p:cNvPr id="20" name="Picture 19" descr="Image vectorielle gratuite: Femmes, Femme, Bonhomme ...">
            <a:extLst>
              <a:ext uri="{FF2B5EF4-FFF2-40B4-BE49-F238E27FC236}">
                <a16:creationId xmlns:a16="http://schemas.microsoft.com/office/drawing/2014/main" id="{A92F33EC-4549-F847-80C3-E9A4426367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240987" y="4477655"/>
            <a:ext cx="559040" cy="1099751"/>
          </a:xfrm>
          <a:prstGeom prst="rect">
            <a:avLst/>
          </a:prstGeom>
        </p:spPr>
      </p:pic>
      <p:pic>
        <p:nvPicPr>
          <p:cNvPr id="21" name="Picture 20" descr="Image vectorielle gratuite: Femmes, Femme, Bonhomme ...">
            <a:extLst>
              <a:ext uri="{FF2B5EF4-FFF2-40B4-BE49-F238E27FC236}">
                <a16:creationId xmlns:a16="http://schemas.microsoft.com/office/drawing/2014/main" id="{DDFE2F2C-B14A-484C-90F7-9986319A5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406497" y="4898601"/>
            <a:ext cx="559040" cy="1099751"/>
          </a:xfrm>
          <a:prstGeom prst="rect">
            <a:avLst/>
          </a:prstGeom>
        </p:spPr>
      </p:pic>
      <p:pic>
        <p:nvPicPr>
          <p:cNvPr id="22" name="Picture 21" descr="Image vectorielle gratuite: Femmes, Femme, Bonhomme ...">
            <a:extLst>
              <a:ext uri="{FF2B5EF4-FFF2-40B4-BE49-F238E27FC236}">
                <a16:creationId xmlns:a16="http://schemas.microsoft.com/office/drawing/2014/main" id="{10388967-7531-6745-81AD-04EF664072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554433" y="3438087"/>
            <a:ext cx="559040" cy="1099751"/>
          </a:xfrm>
          <a:prstGeom prst="rect">
            <a:avLst/>
          </a:prstGeom>
        </p:spPr>
      </p:pic>
      <p:pic>
        <p:nvPicPr>
          <p:cNvPr id="23" name="Picture 22" descr="Image vectorielle gratuite: Femmes, Femme, Bonhomme ...">
            <a:extLst>
              <a:ext uri="{FF2B5EF4-FFF2-40B4-BE49-F238E27FC236}">
                <a16:creationId xmlns:a16="http://schemas.microsoft.com/office/drawing/2014/main" id="{B9167E23-4535-CD40-A23A-7D3D83FCDC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957717" y="4514334"/>
            <a:ext cx="559040" cy="1099751"/>
          </a:xfrm>
          <a:prstGeom prst="rect">
            <a:avLst/>
          </a:prstGeom>
        </p:spPr>
      </p:pic>
      <p:pic>
        <p:nvPicPr>
          <p:cNvPr id="24" name="Picture 23" descr="Image vectorielle gratuite: Femmes, Femme, Bonhomme ...">
            <a:extLst>
              <a:ext uri="{FF2B5EF4-FFF2-40B4-BE49-F238E27FC236}">
                <a16:creationId xmlns:a16="http://schemas.microsoft.com/office/drawing/2014/main" id="{DF0908AA-AB1D-764F-A087-0D44005DDA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860211" y="3840730"/>
            <a:ext cx="559040" cy="1099751"/>
          </a:xfrm>
          <a:prstGeom prst="rect">
            <a:avLst/>
          </a:prstGeom>
        </p:spPr>
      </p:pic>
      <p:pic>
        <p:nvPicPr>
          <p:cNvPr id="25" name="Picture 24" descr="Image vectorielle gratuite: Femmes, Femme, Bonhomme ...">
            <a:extLst>
              <a:ext uri="{FF2B5EF4-FFF2-40B4-BE49-F238E27FC236}">
                <a16:creationId xmlns:a16="http://schemas.microsoft.com/office/drawing/2014/main" id="{217600AF-8CCE-0043-90F9-23A2C9BEEC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186481" y="3457832"/>
            <a:ext cx="559040" cy="1099751"/>
          </a:xfrm>
          <a:prstGeom prst="rect">
            <a:avLst/>
          </a:prstGeom>
        </p:spPr>
      </p:pic>
      <p:pic>
        <p:nvPicPr>
          <p:cNvPr id="33" name="Picture 32" descr="Character 1 - Welcome to Cael!">
            <a:extLst>
              <a:ext uri="{FF2B5EF4-FFF2-40B4-BE49-F238E27FC236}">
                <a16:creationId xmlns:a16="http://schemas.microsoft.com/office/drawing/2014/main" id="{FE1E4EA2-2E32-5441-828D-314E08F0BD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302892" y="3628374"/>
            <a:ext cx="882937" cy="974409"/>
          </a:xfrm>
          <a:prstGeom prst="rect">
            <a:avLst/>
          </a:prstGeom>
        </p:spPr>
      </p:pic>
      <p:pic>
        <p:nvPicPr>
          <p:cNvPr id="35" name="Picture 34" descr="Character 1 - Welcome to Cael!">
            <a:extLst>
              <a:ext uri="{FF2B5EF4-FFF2-40B4-BE49-F238E27FC236}">
                <a16:creationId xmlns:a16="http://schemas.microsoft.com/office/drawing/2014/main" id="{005FFD1B-CB72-1D48-A2DD-AF76F8991C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14572" y="4648251"/>
            <a:ext cx="1009545" cy="1114134"/>
          </a:xfrm>
          <a:prstGeom prst="rect">
            <a:avLst/>
          </a:prstGeom>
        </p:spPr>
      </p:pic>
      <p:pic>
        <p:nvPicPr>
          <p:cNvPr id="36" name="Picture 35" descr="Character 1 - Welcome to Cael!">
            <a:extLst>
              <a:ext uri="{FF2B5EF4-FFF2-40B4-BE49-F238E27FC236}">
                <a16:creationId xmlns:a16="http://schemas.microsoft.com/office/drawing/2014/main" id="{78AF780D-2607-1544-A38E-8BCA7831E6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364651" y="5417210"/>
            <a:ext cx="1009545" cy="1114134"/>
          </a:xfrm>
          <a:prstGeom prst="rect">
            <a:avLst/>
          </a:prstGeom>
        </p:spPr>
      </p:pic>
      <p:pic>
        <p:nvPicPr>
          <p:cNvPr id="37" name="Picture 36" descr="Character 1 - Welcome to Cael!">
            <a:extLst>
              <a:ext uri="{FF2B5EF4-FFF2-40B4-BE49-F238E27FC236}">
                <a16:creationId xmlns:a16="http://schemas.microsoft.com/office/drawing/2014/main" id="{61A0A925-9D8C-9E44-B284-E0AA690BB5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445903" y="4017275"/>
            <a:ext cx="1009545" cy="1114134"/>
          </a:xfrm>
          <a:prstGeom prst="rect">
            <a:avLst/>
          </a:prstGeom>
        </p:spPr>
      </p:pic>
      <p:pic>
        <p:nvPicPr>
          <p:cNvPr id="38" name="Picture 37" descr="Character 1 - Welcome to Cael!">
            <a:extLst>
              <a:ext uri="{FF2B5EF4-FFF2-40B4-BE49-F238E27FC236}">
                <a16:creationId xmlns:a16="http://schemas.microsoft.com/office/drawing/2014/main" id="{D84D08F8-1FD2-AC41-8DCF-D472E41FF9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258987" y="5220463"/>
            <a:ext cx="1009545" cy="1114134"/>
          </a:xfrm>
          <a:prstGeom prst="rect">
            <a:avLst/>
          </a:prstGeom>
        </p:spPr>
      </p:pic>
      <p:pic>
        <p:nvPicPr>
          <p:cNvPr id="39" name="Picture 38" descr="Character 1 - Welcome to Cael!">
            <a:extLst>
              <a:ext uri="{FF2B5EF4-FFF2-40B4-BE49-F238E27FC236}">
                <a16:creationId xmlns:a16="http://schemas.microsoft.com/office/drawing/2014/main" id="{F82134CA-D564-C348-86D9-C798D5411E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785054" y="4334342"/>
            <a:ext cx="1009545" cy="1114134"/>
          </a:xfrm>
          <a:prstGeom prst="rect">
            <a:avLst/>
          </a:prstGeom>
        </p:spPr>
      </p:pic>
      <p:pic>
        <p:nvPicPr>
          <p:cNvPr id="40" name="Picture 39" descr="Character 1 - Welcome to Cael!">
            <a:extLst>
              <a:ext uri="{FF2B5EF4-FFF2-40B4-BE49-F238E27FC236}">
                <a16:creationId xmlns:a16="http://schemas.microsoft.com/office/drawing/2014/main" id="{E7BC8B83-3E77-CF46-960C-79CE8E8F77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961494" y="4259955"/>
            <a:ext cx="1009545" cy="1114134"/>
          </a:xfrm>
          <a:prstGeom prst="rect">
            <a:avLst/>
          </a:prstGeom>
        </p:spPr>
      </p:pic>
      <p:pic>
        <p:nvPicPr>
          <p:cNvPr id="41" name="Picture 40" descr="Character 1 - Welcome to Cael!">
            <a:extLst>
              <a:ext uri="{FF2B5EF4-FFF2-40B4-BE49-F238E27FC236}">
                <a16:creationId xmlns:a16="http://schemas.microsoft.com/office/drawing/2014/main" id="{EEE120C4-A5A1-4B43-9290-5148518514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231162" y="3488649"/>
            <a:ext cx="1009545" cy="1114134"/>
          </a:xfrm>
          <a:prstGeom prst="rect">
            <a:avLst/>
          </a:prstGeom>
        </p:spPr>
      </p:pic>
      <p:pic>
        <p:nvPicPr>
          <p:cNvPr id="43" name="Picture 42" descr="Kewl Beans: Right Here Right Now | Jun 15">
            <a:extLst>
              <a:ext uri="{FF2B5EF4-FFF2-40B4-BE49-F238E27FC236}">
                <a16:creationId xmlns:a16="http://schemas.microsoft.com/office/drawing/2014/main" id="{429DCFED-8CC5-A442-8D30-B1D9720801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0339577" y="3013554"/>
            <a:ext cx="730807" cy="974409"/>
          </a:xfrm>
          <a:prstGeom prst="rect">
            <a:avLst/>
          </a:prstGeom>
        </p:spPr>
      </p:pic>
      <p:pic>
        <p:nvPicPr>
          <p:cNvPr id="45" name="Picture 44" descr="Kewl Beans: Right Here Right Now | Jun 15">
            <a:extLst>
              <a:ext uri="{FF2B5EF4-FFF2-40B4-BE49-F238E27FC236}">
                <a16:creationId xmlns:a16="http://schemas.microsoft.com/office/drawing/2014/main" id="{C595B959-2E52-4849-AF47-86BC67E2E1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942737" y="4287932"/>
            <a:ext cx="720902" cy="961203"/>
          </a:xfrm>
          <a:prstGeom prst="rect">
            <a:avLst/>
          </a:prstGeom>
        </p:spPr>
      </p:pic>
      <p:pic>
        <p:nvPicPr>
          <p:cNvPr id="46" name="Picture 45" descr="Kewl Beans: Right Here Right Now | Jun 15">
            <a:extLst>
              <a:ext uri="{FF2B5EF4-FFF2-40B4-BE49-F238E27FC236}">
                <a16:creationId xmlns:a16="http://schemas.microsoft.com/office/drawing/2014/main" id="{A6B0BC6B-A235-0F43-808C-E1289B0DAA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139985" y="3376057"/>
            <a:ext cx="711634" cy="948846"/>
          </a:xfrm>
          <a:prstGeom prst="rect">
            <a:avLst/>
          </a:prstGeom>
        </p:spPr>
      </p:pic>
      <p:pic>
        <p:nvPicPr>
          <p:cNvPr id="47" name="Picture 46" descr="Kewl Beans: Right Here Right Now | Jun 15">
            <a:extLst>
              <a:ext uri="{FF2B5EF4-FFF2-40B4-BE49-F238E27FC236}">
                <a16:creationId xmlns:a16="http://schemas.microsoft.com/office/drawing/2014/main" id="{79F0FE8A-031C-9B42-9A1A-ED6DA93CCE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800027" y="4203815"/>
            <a:ext cx="730807" cy="974409"/>
          </a:xfrm>
          <a:prstGeom prst="rect">
            <a:avLst/>
          </a:prstGeom>
        </p:spPr>
      </p:pic>
      <p:pic>
        <p:nvPicPr>
          <p:cNvPr id="48" name="Picture 47" descr="Kewl Beans: Right Here Right Now | Jun 15">
            <a:extLst>
              <a:ext uri="{FF2B5EF4-FFF2-40B4-BE49-F238E27FC236}">
                <a16:creationId xmlns:a16="http://schemas.microsoft.com/office/drawing/2014/main" id="{200636CC-9E79-834A-A516-F783DCDA65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908615" y="4270747"/>
            <a:ext cx="730807" cy="974409"/>
          </a:xfrm>
          <a:prstGeom prst="rect">
            <a:avLst/>
          </a:prstGeom>
        </p:spPr>
      </p:pic>
      <p:pic>
        <p:nvPicPr>
          <p:cNvPr id="49" name="Picture 48" descr="Kewl Beans: Right Here Right Now | Jun 15">
            <a:extLst>
              <a:ext uri="{FF2B5EF4-FFF2-40B4-BE49-F238E27FC236}">
                <a16:creationId xmlns:a16="http://schemas.microsoft.com/office/drawing/2014/main" id="{3C731B86-C173-824A-83BC-8180032490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2249700" y="5614085"/>
            <a:ext cx="730807" cy="974409"/>
          </a:xfrm>
          <a:prstGeom prst="rect">
            <a:avLst/>
          </a:prstGeom>
        </p:spPr>
      </p:pic>
      <p:pic>
        <p:nvPicPr>
          <p:cNvPr id="51" name="Picture 50" descr="Stickman Jumping Free Stock Photo - Public Domain Pictures">
            <a:extLst>
              <a:ext uri="{FF2B5EF4-FFF2-40B4-BE49-F238E27FC236}">
                <a16:creationId xmlns:a16="http://schemas.microsoft.com/office/drawing/2014/main" id="{CBF647E2-8C24-954E-BDE7-B18D66A0AC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10689086" y="4877441"/>
            <a:ext cx="1009545" cy="1651983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A1B35A20-F470-DF4D-B187-360A89718FD0}"/>
              </a:ext>
            </a:extLst>
          </p:cNvPr>
          <p:cNvSpPr txBox="1"/>
          <p:nvPr/>
        </p:nvSpPr>
        <p:spPr>
          <a:xfrm>
            <a:off x="4272921" y="4658198"/>
            <a:ext cx="1020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Ouch!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7FED389-1E65-DF49-BC48-7BAA04668531}"/>
              </a:ext>
            </a:extLst>
          </p:cNvPr>
          <p:cNvSpPr txBox="1"/>
          <p:nvPr/>
        </p:nvSpPr>
        <p:spPr>
          <a:xfrm>
            <a:off x="7551855" y="3362247"/>
            <a:ext cx="65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Hey!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233EE0A-2939-4F4E-B27D-DAB5630AC756}"/>
              </a:ext>
            </a:extLst>
          </p:cNvPr>
          <p:cNvSpPr txBox="1"/>
          <p:nvPr/>
        </p:nvSpPr>
        <p:spPr>
          <a:xfrm rot="19407441">
            <a:off x="9009761" y="3207194"/>
            <a:ext cx="1042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Watch it!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B362D2-B790-0F4C-8E25-BA0DB5B78673}"/>
              </a:ext>
            </a:extLst>
          </p:cNvPr>
          <p:cNvSpPr txBox="1"/>
          <p:nvPr/>
        </p:nvSpPr>
        <p:spPr>
          <a:xfrm rot="1622329">
            <a:off x="2753909" y="5884583"/>
            <a:ext cx="1070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Let me out!</a:t>
            </a:r>
          </a:p>
        </p:txBody>
      </p:sp>
    </p:spTree>
    <p:extLst>
      <p:ext uri="{BB962C8B-B14F-4D97-AF65-F5344CB8AC3E}">
        <p14:creationId xmlns:p14="http://schemas.microsoft.com/office/powerpoint/2010/main" val="2068652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B69291-DA80-BC44-98A3-33C28595C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3571" y="0"/>
            <a:ext cx="8884858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83345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0380D3-49E1-6F4E-BC52-F53FD3E40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318" y="0"/>
            <a:ext cx="5299364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3B02DA-6E14-2B42-A690-A0A4F90EA045}"/>
              </a:ext>
            </a:extLst>
          </p:cNvPr>
          <p:cNvSpPr txBox="1"/>
          <p:nvPr/>
        </p:nvSpPr>
        <p:spPr>
          <a:xfrm>
            <a:off x="924673" y="1818526"/>
            <a:ext cx="21164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halkboard" panose="03050602040202020205" pitchFamily="66" charset="77"/>
              </a:rPr>
              <a:t>Cascading</a:t>
            </a:r>
          </a:p>
          <a:p>
            <a:r>
              <a:rPr lang="en-US" sz="3200" dirty="0">
                <a:latin typeface="Chalkboard" panose="03050602040202020205" pitchFamily="66" charset="77"/>
              </a:rPr>
              <a:t>Pedigree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36E285-24BE-B446-A3AD-D0BF96021E4C}"/>
              </a:ext>
            </a:extLst>
          </p:cNvPr>
          <p:cNvSpPr txBox="1"/>
          <p:nvPr/>
        </p:nvSpPr>
        <p:spPr>
          <a:xfrm>
            <a:off x="8745682" y="2044005"/>
            <a:ext cx="3264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" pitchFamily="2" charset="0"/>
              </a:rPr>
              <a:t>Giacomo RUSSO ALESI</a:t>
            </a:r>
          </a:p>
          <a:p>
            <a:r>
              <a:rPr lang="en-US" sz="1200" dirty="0">
                <a:latin typeface="Times" pitchFamily="2" charset="0"/>
              </a:rPr>
              <a:t>b. 9 Oct 1844</a:t>
            </a:r>
          </a:p>
          <a:p>
            <a:r>
              <a:rPr lang="en-US" sz="1200" dirty="0" err="1">
                <a:latin typeface="Times" pitchFamily="2" charset="0"/>
              </a:rPr>
              <a:t>bp.</a:t>
            </a:r>
            <a:r>
              <a:rPr lang="en-US" sz="1200" dirty="0">
                <a:latin typeface="Times" pitchFamily="2" charset="0"/>
              </a:rPr>
              <a:t> </a:t>
            </a:r>
            <a:r>
              <a:rPr lang="en-US" sz="1200" dirty="0" err="1">
                <a:latin typeface="Times" pitchFamily="2" charset="0"/>
              </a:rPr>
              <a:t>Polizzi</a:t>
            </a:r>
            <a:r>
              <a:rPr lang="en-US" sz="1200" dirty="0">
                <a:latin typeface="Times" pitchFamily="2" charset="0"/>
              </a:rPr>
              <a:t> </a:t>
            </a:r>
            <a:r>
              <a:rPr lang="en-US" sz="1200" dirty="0" err="1">
                <a:latin typeface="Times" pitchFamily="2" charset="0"/>
              </a:rPr>
              <a:t>Generosa</a:t>
            </a:r>
            <a:r>
              <a:rPr lang="en-US" sz="1200" dirty="0">
                <a:latin typeface="Times" pitchFamily="2" charset="0"/>
              </a:rPr>
              <a:t>, Palermo, Sicily, Italy</a:t>
            </a:r>
          </a:p>
          <a:p>
            <a:r>
              <a:rPr lang="en-US" sz="1200" dirty="0">
                <a:latin typeface="Times" pitchFamily="2" charset="0"/>
              </a:rPr>
              <a:t>m. 11 Apr 1871</a:t>
            </a:r>
          </a:p>
          <a:p>
            <a:r>
              <a:rPr lang="en-US" sz="1200" dirty="0" err="1">
                <a:latin typeface="Times" pitchFamily="2" charset="0"/>
              </a:rPr>
              <a:t>mp</a:t>
            </a:r>
            <a:r>
              <a:rPr lang="en-US" sz="1200" dirty="0">
                <a:latin typeface="Times" pitchFamily="2" charset="0"/>
              </a:rPr>
              <a:t>. </a:t>
            </a:r>
            <a:r>
              <a:rPr lang="en-US" sz="1200" dirty="0" err="1">
                <a:latin typeface="Times" pitchFamily="2" charset="0"/>
              </a:rPr>
              <a:t>Polizzi</a:t>
            </a:r>
            <a:r>
              <a:rPr lang="en-US" sz="1200" dirty="0">
                <a:latin typeface="Times" pitchFamily="2" charset="0"/>
              </a:rPr>
              <a:t> </a:t>
            </a:r>
            <a:r>
              <a:rPr lang="en-US" sz="1200" dirty="0" err="1">
                <a:latin typeface="Times" pitchFamily="2" charset="0"/>
              </a:rPr>
              <a:t>Generosa</a:t>
            </a:r>
            <a:r>
              <a:rPr lang="en-US" sz="1200" dirty="0">
                <a:latin typeface="Times" pitchFamily="2" charset="0"/>
              </a:rPr>
              <a:t>, Palermo, Sicily, Italy</a:t>
            </a:r>
          </a:p>
          <a:p>
            <a:r>
              <a:rPr lang="en-US" sz="1200" dirty="0">
                <a:latin typeface="Times" pitchFamily="2" charset="0"/>
              </a:rPr>
              <a:t>d. 10 June 1934</a:t>
            </a:r>
          </a:p>
          <a:p>
            <a:r>
              <a:rPr lang="en-US" sz="1200" dirty="0" err="1">
                <a:latin typeface="Times" pitchFamily="2" charset="0"/>
              </a:rPr>
              <a:t>dp</a:t>
            </a:r>
            <a:r>
              <a:rPr lang="en-US" sz="1200" dirty="0">
                <a:latin typeface="Times" pitchFamily="2" charset="0"/>
              </a:rPr>
              <a:t>. </a:t>
            </a:r>
            <a:r>
              <a:rPr lang="en-US" sz="1200" dirty="0" err="1">
                <a:latin typeface="Times" pitchFamily="2" charset="0"/>
              </a:rPr>
              <a:t>Polizzi</a:t>
            </a:r>
            <a:r>
              <a:rPr lang="en-US" sz="1200" dirty="0">
                <a:latin typeface="Times" pitchFamily="2" charset="0"/>
              </a:rPr>
              <a:t> </a:t>
            </a:r>
            <a:r>
              <a:rPr lang="en-US" sz="1200" dirty="0" err="1">
                <a:latin typeface="Times" pitchFamily="2" charset="0"/>
              </a:rPr>
              <a:t>Generosa</a:t>
            </a:r>
            <a:r>
              <a:rPr lang="en-US" sz="1200" dirty="0">
                <a:latin typeface="Times" pitchFamily="2" charset="0"/>
              </a:rPr>
              <a:t>, Palermo, Sicily, Italy</a:t>
            </a:r>
          </a:p>
        </p:txBody>
      </p:sp>
    </p:spTree>
    <p:extLst>
      <p:ext uri="{BB962C8B-B14F-4D97-AF65-F5344CB8AC3E}">
        <p14:creationId xmlns:p14="http://schemas.microsoft.com/office/powerpoint/2010/main" val="1292366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C6B6F4-A1DA-4743-B04C-CF35341F8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6318" y="212271"/>
            <a:ext cx="5299366" cy="64661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AA3EB-5388-C34B-BAF7-3884BD346AFB}"/>
              </a:ext>
            </a:extLst>
          </p:cNvPr>
          <p:cNvSpPr txBox="1"/>
          <p:nvPr/>
        </p:nvSpPr>
        <p:spPr>
          <a:xfrm>
            <a:off x="714692" y="2838690"/>
            <a:ext cx="27316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halkboard" panose="03050602040202020205" pitchFamily="66" charset="77"/>
              </a:rPr>
              <a:t>Family Group Sheet</a:t>
            </a:r>
          </a:p>
        </p:txBody>
      </p:sp>
    </p:spTree>
    <p:extLst>
      <p:ext uri="{BB962C8B-B14F-4D97-AF65-F5344CB8AC3E}">
        <p14:creationId xmlns:p14="http://schemas.microsoft.com/office/powerpoint/2010/main" val="4158102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C4A03-FB19-FD42-B369-D8B9B548C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halkboard" panose="03050602040202020205" pitchFamily="66" charset="77"/>
              </a:rPr>
              <a:t>Those persnickety citations</a:t>
            </a:r>
          </a:p>
        </p:txBody>
      </p:sp>
      <p:pic>
        <p:nvPicPr>
          <p:cNvPr id="9" name="Picture 8" descr="Computer Silhouette Free Stock Photo - Public Domain Pictures">
            <a:extLst>
              <a:ext uri="{FF2B5EF4-FFF2-40B4-BE49-F238E27FC236}">
                <a16:creationId xmlns:a16="http://schemas.microsoft.com/office/drawing/2014/main" id="{2F44A8E8-E1C2-3D46-A0EF-53DCCCB2F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741229" y="365125"/>
            <a:ext cx="2166257" cy="2166257"/>
          </a:xfrm>
          <a:prstGeom prst="rect">
            <a:avLst/>
          </a:prstGeom>
        </p:spPr>
      </p:pic>
      <p:pic>
        <p:nvPicPr>
          <p:cNvPr id="17" name="Picture 16" descr="Woman Profile Silhouette Clipart Free Stock Photo - Public ...">
            <a:extLst>
              <a:ext uri="{FF2B5EF4-FFF2-40B4-BE49-F238E27FC236}">
                <a16:creationId xmlns:a16="http://schemas.microsoft.com/office/drawing/2014/main" id="{25807F43-933B-6442-9038-DA57A5D2F3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02129" y="1714500"/>
            <a:ext cx="2726870" cy="3429000"/>
          </a:xfrm>
          <a:prstGeom prst="rect">
            <a:avLst/>
          </a:prstGeom>
        </p:spPr>
      </p:pic>
      <p:pic>
        <p:nvPicPr>
          <p:cNvPr id="19" name="Picture 18" descr="Free Vector Graphic: Scroll, Icon, Note, Paper, Open ...">
            <a:extLst>
              <a:ext uri="{FF2B5EF4-FFF2-40B4-BE49-F238E27FC236}">
                <a16:creationId xmlns:a16="http://schemas.microsoft.com/office/drawing/2014/main" id="{54F5FB71-BBF8-6D47-BD67-DDAC2E1D5E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291441" y="3249386"/>
            <a:ext cx="2877146" cy="2922814"/>
          </a:xfrm>
          <a:prstGeom prst="rect">
            <a:avLst/>
          </a:prstGeom>
        </p:spPr>
      </p:pic>
      <p:pic>
        <p:nvPicPr>
          <p:cNvPr id="30" name="Picture 29" descr="Book | Free Stock Photo | Illustration of a book | # 14301">
            <a:extLst>
              <a:ext uri="{FF2B5EF4-FFF2-40B4-BE49-F238E27FC236}">
                <a16:creationId xmlns:a16="http://schemas.microsoft.com/office/drawing/2014/main" id="{38F64CD2-0070-0946-9461-60C2158E79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194615" y="3086100"/>
            <a:ext cx="3107226" cy="324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78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96E62-47C1-5546-A861-5BD588AA2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Chalkboard" panose="03050602040202020205" pitchFamily="66" charset="77"/>
              </a:rPr>
              <a:t>Where are (were) they?</a:t>
            </a:r>
          </a:p>
        </p:txBody>
      </p:sp>
      <p:pic>
        <p:nvPicPr>
          <p:cNvPr id="11" name="Picture 10" descr="Category:Maps of the Roman Republic before 400 BCE ...">
            <a:extLst>
              <a:ext uri="{FF2B5EF4-FFF2-40B4-BE49-F238E27FC236}">
                <a16:creationId xmlns:a16="http://schemas.microsoft.com/office/drawing/2014/main" id="{43669FCC-F90E-5F4D-B7D4-0BD7536A22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058337" y="1777312"/>
            <a:ext cx="3985912" cy="4735737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74FD4B4-6BA1-8449-9244-B200927BA4E3}"/>
              </a:ext>
            </a:extLst>
          </p:cNvPr>
          <p:cNvCxnSpPr/>
          <p:nvPr/>
        </p:nvCxnSpPr>
        <p:spPr>
          <a:xfrm>
            <a:off x="1977081" y="2075935"/>
            <a:ext cx="2977978" cy="6672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8C6D33A-99B2-094E-A836-C3E292EA0DDC}"/>
              </a:ext>
            </a:extLst>
          </p:cNvPr>
          <p:cNvCxnSpPr/>
          <p:nvPr/>
        </p:nvCxnSpPr>
        <p:spPr>
          <a:xfrm flipH="1">
            <a:off x="7265773" y="2508422"/>
            <a:ext cx="1791730" cy="17052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C0B4585-196E-0E4E-8A18-DA4E58CD93D8}"/>
              </a:ext>
            </a:extLst>
          </p:cNvPr>
          <p:cNvCxnSpPr/>
          <p:nvPr/>
        </p:nvCxnSpPr>
        <p:spPr>
          <a:xfrm flipH="1" flipV="1">
            <a:off x="6339016" y="5795319"/>
            <a:ext cx="3015049" cy="247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29C45F0-DB81-374A-B8BE-C03CA85074DC}"/>
              </a:ext>
            </a:extLst>
          </p:cNvPr>
          <p:cNvCxnSpPr/>
          <p:nvPr/>
        </p:nvCxnSpPr>
        <p:spPr>
          <a:xfrm flipV="1">
            <a:off x="3348681" y="3731741"/>
            <a:ext cx="2236573" cy="22736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B3CF2AD-EBBC-EB4F-AEF9-DEE405C24B6F}"/>
              </a:ext>
            </a:extLst>
          </p:cNvPr>
          <p:cNvSpPr txBox="1"/>
          <p:nvPr/>
        </p:nvSpPr>
        <p:spPr>
          <a:xfrm>
            <a:off x="1163338" y="1891269"/>
            <a:ext cx="124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Here?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922920-D55F-7B43-8B8A-29A2E76DBBF0}"/>
              </a:ext>
            </a:extLst>
          </p:cNvPr>
          <p:cNvSpPr txBox="1"/>
          <p:nvPr/>
        </p:nvSpPr>
        <p:spPr>
          <a:xfrm>
            <a:off x="9057503" y="2296854"/>
            <a:ext cx="1779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 </a:t>
            </a:r>
            <a:r>
              <a:rPr lang="en-US" dirty="0" err="1"/>
              <a:t>nonna</a:t>
            </a:r>
            <a:r>
              <a:rPr lang="en-US" dirty="0"/>
              <a:t> said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167441-0335-CA4A-88F6-E9A6AC67DBD1}"/>
              </a:ext>
            </a:extLst>
          </p:cNvPr>
          <p:cNvSpPr txBox="1"/>
          <p:nvPr/>
        </p:nvSpPr>
        <p:spPr>
          <a:xfrm>
            <a:off x="9435242" y="5943600"/>
            <a:ext cx="889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Sicily?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511373A-D85C-FC49-A46B-FF7FE2B5AD4A}"/>
              </a:ext>
            </a:extLst>
          </p:cNvPr>
          <p:cNvSpPr txBox="1"/>
          <p:nvPr/>
        </p:nvSpPr>
        <p:spPr>
          <a:xfrm>
            <a:off x="1982402" y="5807676"/>
            <a:ext cx="1408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I’ve got a letter from</a:t>
            </a:r>
          </a:p>
        </p:txBody>
      </p:sp>
    </p:spTree>
    <p:extLst>
      <p:ext uri="{BB962C8B-B14F-4D97-AF65-F5344CB8AC3E}">
        <p14:creationId xmlns:p14="http://schemas.microsoft.com/office/powerpoint/2010/main" val="2073645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028B2-57CC-F347-94CA-BCB4842F2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Chalkboard" panose="03050602040202020205" pitchFamily="66" charset="77"/>
              </a:rPr>
              <a:t>Where’s the good stuff?</a:t>
            </a:r>
          </a:p>
        </p:txBody>
      </p:sp>
      <p:pic>
        <p:nvPicPr>
          <p:cNvPr id="5" name="Picture 4" descr="Blogography">
            <a:extLst>
              <a:ext uri="{FF2B5EF4-FFF2-40B4-BE49-F238E27FC236}">
                <a16:creationId xmlns:a16="http://schemas.microsoft.com/office/drawing/2014/main" id="{380B191B-12DB-2B4D-9C09-C925809B6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0800000" flipH="1" flipV="1">
            <a:off x="450166" y="1690688"/>
            <a:ext cx="2658794" cy="4235173"/>
          </a:xfrm>
          <a:prstGeom prst="rect">
            <a:avLst/>
          </a:prstGeom>
        </p:spPr>
      </p:pic>
      <p:pic>
        <p:nvPicPr>
          <p:cNvPr id="14" name="Picture 13" descr="Clipart - Door">
            <a:extLst>
              <a:ext uri="{FF2B5EF4-FFF2-40B4-BE49-F238E27FC236}">
                <a16:creationId xmlns:a16="http://schemas.microsoft.com/office/drawing/2014/main" id="{0C9CE86C-A523-174E-A619-168AE84A00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20056960">
            <a:off x="4251154" y="2489982"/>
            <a:ext cx="1818864" cy="3186331"/>
          </a:xfrm>
          <a:prstGeom prst="rect">
            <a:avLst/>
          </a:prstGeom>
        </p:spPr>
      </p:pic>
      <p:pic>
        <p:nvPicPr>
          <p:cNvPr id="22" name="Picture 21" descr="Old World Rustic Wooden Door with Bolts and Padlock ...">
            <a:extLst>
              <a:ext uri="{FF2B5EF4-FFF2-40B4-BE49-F238E27FC236}">
                <a16:creationId xmlns:a16="http://schemas.microsoft.com/office/drawing/2014/main" id="{EEE4F5D5-F3A9-C645-A02D-C6E1033515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 rot="893230">
            <a:off x="8092908" y="2362993"/>
            <a:ext cx="2285352" cy="342900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AD09DDB-210D-2141-A646-DA819EC2A7BC}"/>
              </a:ext>
            </a:extLst>
          </p:cNvPr>
          <p:cNvSpPr txBox="1"/>
          <p:nvPr/>
        </p:nvSpPr>
        <p:spPr>
          <a:xfrm>
            <a:off x="1101123" y="5664251"/>
            <a:ext cx="1356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halkboard" panose="03050602040202020205" pitchFamily="66" charset="77"/>
              </a:rPr>
              <a:t>Here?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8D861F-BB0A-B54F-98C7-FFB6B2987183}"/>
              </a:ext>
            </a:extLst>
          </p:cNvPr>
          <p:cNvSpPr txBox="1"/>
          <p:nvPr/>
        </p:nvSpPr>
        <p:spPr>
          <a:xfrm rot="20134507">
            <a:off x="5469150" y="5535647"/>
            <a:ext cx="1253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halkboard" panose="03050602040202020205" pitchFamily="66" charset="77"/>
              </a:rPr>
              <a:t>Here?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236629-62D3-B942-9BB1-E8841D6568D6}"/>
              </a:ext>
            </a:extLst>
          </p:cNvPr>
          <p:cNvSpPr txBox="1"/>
          <p:nvPr/>
        </p:nvSpPr>
        <p:spPr>
          <a:xfrm rot="963571">
            <a:off x="7933977" y="5839205"/>
            <a:ext cx="1253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halkboard" panose="03050602040202020205" pitchFamily="66" charset="77"/>
              </a:rPr>
              <a:t>Here?</a:t>
            </a:r>
          </a:p>
        </p:txBody>
      </p:sp>
    </p:spTree>
    <p:extLst>
      <p:ext uri="{BB962C8B-B14F-4D97-AF65-F5344CB8AC3E}">
        <p14:creationId xmlns:p14="http://schemas.microsoft.com/office/powerpoint/2010/main" val="1717921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B7E215-5B8A-064E-B9BA-5A171B9E1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666" y="1411642"/>
            <a:ext cx="9144000" cy="403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47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B607AC-9837-D349-95BD-3FA2BB1A3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339" y="1509432"/>
            <a:ext cx="9929308" cy="55852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BC9F25-15CB-B94F-9A02-8658A21B4885}"/>
              </a:ext>
            </a:extLst>
          </p:cNvPr>
          <p:cNvSpPr txBox="1"/>
          <p:nvPr/>
        </p:nvSpPr>
        <p:spPr>
          <a:xfrm>
            <a:off x="2538806" y="225911"/>
            <a:ext cx="63523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Chalkboard" panose="03050602040202020205" pitchFamily="66" charset="77"/>
              </a:rPr>
              <a:t>Family Search</a:t>
            </a:r>
          </a:p>
        </p:txBody>
      </p:sp>
    </p:spTree>
    <p:extLst>
      <p:ext uri="{BB962C8B-B14F-4D97-AF65-F5344CB8AC3E}">
        <p14:creationId xmlns:p14="http://schemas.microsoft.com/office/powerpoint/2010/main" val="2254112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FFDE7-2FEE-3145-99E7-BAA9933C6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518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 err="1">
                <a:solidFill>
                  <a:srgbClr val="FF0000"/>
                </a:solidFill>
                <a:latin typeface="Chalkboard" panose="03050602040202020205" pitchFamily="66" charset="77"/>
              </a:rPr>
              <a:t>Antenati</a:t>
            </a:r>
            <a:endParaRPr lang="en-US" sz="5400" dirty="0">
              <a:solidFill>
                <a:srgbClr val="FF0000"/>
              </a:solidFill>
              <a:latin typeface="Chalkboard" panose="03050602040202020205" pitchFamily="66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878981-E4E9-184F-80FC-CB0DAB990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911" y="1414593"/>
            <a:ext cx="8692178" cy="488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63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E68F8-8792-E847-9758-B9FEE105E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Chalkboard" panose="03050602040202020205" pitchFamily="66" charset="77"/>
              </a:rPr>
              <a:t>Other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55030-E30E-FD4E-ADC4-07F9C7F0B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Ellis Island records @ </a:t>
            </a:r>
            <a:r>
              <a:rPr lang="en-US" dirty="0">
                <a:hlinkClick r:id="rId2"/>
              </a:rPr>
              <a:t>https://www.libertyellisfoundation.org</a:t>
            </a:r>
            <a:endParaRPr lang="en-US" dirty="0"/>
          </a:p>
          <a:p>
            <a:r>
              <a:rPr lang="en-US" dirty="0"/>
              <a:t>Steve Morse. Org</a:t>
            </a:r>
          </a:p>
          <a:p>
            <a:r>
              <a:rPr lang="en-US" dirty="0"/>
              <a:t>Fulton History @ </a:t>
            </a:r>
            <a:r>
              <a:rPr lang="en-US" dirty="0">
                <a:hlinkClick r:id="rId3"/>
              </a:rPr>
              <a:t>http://fultonhistory.com</a:t>
            </a:r>
            <a:endParaRPr lang="en-US" dirty="0"/>
          </a:p>
          <a:p>
            <a:r>
              <a:rPr lang="en-US" dirty="0"/>
              <a:t>NYS Vital records index at the Main library</a:t>
            </a:r>
          </a:p>
          <a:p>
            <a:r>
              <a:rPr lang="en-US" dirty="0"/>
              <a:t>Rochester Historic Marriage Records (only within the </a:t>
            </a:r>
            <a:r>
              <a:rPr lang="en-US"/>
              <a:t>city boundaries)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612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67C29-51E5-B24A-8F6D-7DB7AF052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Chalkboard" panose="03050602040202020205" pitchFamily="66" charset="77"/>
              </a:rPr>
              <a:t>Reading the Records</a:t>
            </a:r>
          </a:p>
        </p:txBody>
      </p:sp>
      <p:pic>
        <p:nvPicPr>
          <p:cNvPr id="14" name="Picture 13" descr="Smiley Yeux Lunettes · Images vectorielles gratuites sur ...">
            <a:extLst>
              <a:ext uri="{FF2B5EF4-FFF2-40B4-BE49-F238E27FC236}">
                <a16:creationId xmlns:a16="http://schemas.microsoft.com/office/drawing/2014/main" id="{1EFB97D1-7A54-284C-BC90-784FE41ECB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617135" y="1767787"/>
            <a:ext cx="3654669" cy="332242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FB0509-3AE5-8C49-B03D-570C07A30F53}"/>
              </a:ext>
            </a:extLst>
          </p:cNvPr>
          <p:cNvSpPr txBox="1"/>
          <p:nvPr/>
        </p:nvSpPr>
        <p:spPr>
          <a:xfrm rot="20493627">
            <a:off x="1280161" y="3059667"/>
            <a:ext cx="1856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Che </a:t>
            </a:r>
            <a:r>
              <a:rPr lang="en-US" sz="3200" dirty="0" err="1">
                <a:solidFill>
                  <a:srgbClr val="00B050"/>
                </a:solidFill>
              </a:rPr>
              <a:t>cose</a:t>
            </a:r>
            <a:r>
              <a:rPr lang="en-US" sz="3200" dirty="0">
                <a:solidFill>
                  <a:srgbClr val="00B050"/>
                </a:solidFill>
              </a:rPr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C460D9-0E8F-E644-8596-DA5FB8C406BB}"/>
              </a:ext>
            </a:extLst>
          </p:cNvPr>
          <p:cNvSpPr txBox="1"/>
          <p:nvPr/>
        </p:nvSpPr>
        <p:spPr>
          <a:xfrm rot="665107">
            <a:off x="8806376" y="2904895"/>
            <a:ext cx="2968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Io lo ho </a:t>
            </a:r>
            <a:r>
              <a:rPr lang="en-US" sz="3200" dirty="0" err="1">
                <a:solidFill>
                  <a:srgbClr val="00B050"/>
                </a:solidFill>
              </a:rPr>
              <a:t>trovato</a:t>
            </a:r>
            <a:r>
              <a:rPr lang="en-US" sz="3200" dirty="0">
                <a:solidFill>
                  <a:srgbClr val="00B050"/>
                </a:solidFill>
              </a:rPr>
              <a:t> 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0E08DA-1288-C747-A896-EB41967F3E22}"/>
              </a:ext>
            </a:extLst>
          </p:cNvPr>
          <p:cNvSpPr txBox="1"/>
          <p:nvPr/>
        </p:nvSpPr>
        <p:spPr>
          <a:xfrm>
            <a:off x="5275384" y="5542671"/>
            <a:ext cx="2869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B050"/>
                </a:solidFill>
              </a:rPr>
              <a:t>Buono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Lavoro</a:t>
            </a:r>
            <a:r>
              <a:rPr lang="en-US" sz="3200" dirty="0">
                <a:solidFill>
                  <a:srgbClr val="00B050"/>
                </a:solidFill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159258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C0A05-412C-5548-9B9C-CCA971C30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FF0000"/>
                </a:solidFill>
                <a:latin typeface="Chalkboard" panose="03050602040202020205" pitchFamily="66" charset="77"/>
              </a:rPr>
              <a:t>Atti</a:t>
            </a:r>
            <a:r>
              <a:rPr lang="en-US" dirty="0">
                <a:solidFill>
                  <a:srgbClr val="FF0000"/>
                </a:solidFill>
                <a:latin typeface="Chalkboard" panose="03050602040202020205" pitchFamily="66" charset="77"/>
              </a:rPr>
              <a:t> di </a:t>
            </a:r>
            <a:r>
              <a:rPr lang="en-US" dirty="0" err="1">
                <a:solidFill>
                  <a:srgbClr val="FF0000"/>
                </a:solidFill>
                <a:latin typeface="Chalkboard" panose="03050602040202020205" pitchFamily="66" charset="77"/>
              </a:rPr>
              <a:t>Nascita</a:t>
            </a:r>
            <a:br>
              <a:rPr lang="en-US" dirty="0">
                <a:solidFill>
                  <a:srgbClr val="FF0000"/>
                </a:solidFill>
                <a:latin typeface="Chalkboard" panose="03050602040202020205" pitchFamily="66" charset="77"/>
              </a:rPr>
            </a:br>
            <a:r>
              <a:rPr lang="en-US" dirty="0">
                <a:solidFill>
                  <a:srgbClr val="FF0000"/>
                </a:solidFill>
                <a:latin typeface="Chalkboard" panose="03050602040202020205" pitchFamily="66" charset="77"/>
              </a:rPr>
              <a:t>Records of Births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0263F8CC-D40C-9042-98B8-F94B4DC61C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7307" y="1690688"/>
            <a:ext cx="8918516" cy="4351338"/>
          </a:xfrm>
          <a:solidFill>
            <a:srgbClr val="FF0000"/>
          </a:solidFill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0DC5DB3-5E40-724D-92D4-C1B13A966DB1}"/>
              </a:ext>
            </a:extLst>
          </p:cNvPr>
          <p:cNvCxnSpPr/>
          <p:nvPr/>
        </p:nvCxnSpPr>
        <p:spPr>
          <a:xfrm>
            <a:off x="9068697" y="2054711"/>
            <a:ext cx="12801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2E897EB-B3B6-A145-96C1-274D58D5F193}"/>
              </a:ext>
            </a:extLst>
          </p:cNvPr>
          <p:cNvCxnSpPr/>
          <p:nvPr/>
        </p:nvCxnSpPr>
        <p:spPr>
          <a:xfrm>
            <a:off x="6938682" y="2592593"/>
            <a:ext cx="34101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9BD44A6-456E-8946-B9F8-69A8D997C9C4}"/>
              </a:ext>
            </a:extLst>
          </p:cNvPr>
          <p:cNvCxnSpPr/>
          <p:nvPr/>
        </p:nvCxnSpPr>
        <p:spPr>
          <a:xfrm>
            <a:off x="6486861" y="3450515"/>
            <a:ext cx="1979408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222C12-D6B3-364A-998B-598BA3D5BAC3}"/>
              </a:ext>
            </a:extLst>
          </p:cNvPr>
          <p:cNvCxnSpPr/>
          <p:nvPr/>
        </p:nvCxnSpPr>
        <p:spPr>
          <a:xfrm>
            <a:off x="8151485" y="4027027"/>
            <a:ext cx="882127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A1A117E-6340-884F-B552-7CC41F659579}"/>
              </a:ext>
            </a:extLst>
          </p:cNvPr>
          <p:cNvCxnSpPr/>
          <p:nvPr/>
        </p:nvCxnSpPr>
        <p:spPr>
          <a:xfrm>
            <a:off x="9068697" y="4313816"/>
            <a:ext cx="180728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918CE0A-FAEC-7C49-8AFD-0CF4A1471597}"/>
              </a:ext>
            </a:extLst>
          </p:cNvPr>
          <p:cNvCxnSpPr/>
          <p:nvPr/>
        </p:nvCxnSpPr>
        <p:spPr>
          <a:xfrm>
            <a:off x="5981252" y="5550946"/>
            <a:ext cx="107576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2A2E7B7-E635-3340-AB07-E3111D94DC57}"/>
              </a:ext>
            </a:extLst>
          </p:cNvPr>
          <p:cNvCxnSpPr/>
          <p:nvPr/>
        </p:nvCxnSpPr>
        <p:spPr>
          <a:xfrm>
            <a:off x="4733365" y="5669280"/>
            <a:ext cx="1247887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2AC4CA5-1FA8-1947-BEA9-D5A855F689C2}"/>
              </a:ext>
            </a:extLst>
          </p:cNvPr>
          <p:cNvCxnSpPr/>
          <p:nvPr/>
        </p:nvCxnSpPr>
        <p:spPr>
          <a:xfrm>
            <a:off x="9004151" y="3450515"/>
            <a:ext cx="93591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21FFF8B-936B-2E47-BBAF-C4D79C668530}"/>
              </a:ext>
            </a:extLst>
          </p:cNvPr>
          <p:cNvCxnSpPr/>
          <p:nvPr/>
        </p:nvCxnSpPr>
        <p:spPr>
          <a:xfrm>
            <a:off x="9004151" y="3614569"/>
            <a:ext cx="871369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5328A74-69BD-6844-8D28-EEB6B514862A}"/>
              </a:ext>
            </a:extLst>
          </p:cNvPr>
          <p:cNvCxnSpPr/>
          <p:nvPr/>
        </p:nvCxnSpPr>
        <p:spPr>
          <a:xfrm>
            <a:off x="7627172" y="5228216"/>
            <a:ext cx="1108037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7BEF6CF-4941-0D44-B67C-D01E83A9BE2B}"/>
              </a:ext>
            </a:extLst>
          </p:cNvPr>
          <p:cNvSpPr txBox="1"/>
          <p:nvPr/>
        </p:nvSpPr>
        <p:spPr>
          <a:xfrm>
            <a:off x="263136" y="1867675"/>
            <a:ext cx="23344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halkboard" panose="03050602040202020205" pitchFamily="66" charset="77"/>
              </a:rPr>
              <a:t>Date of recording</a:t>
            </a:r>
          </a:p>
          <a:p>
            <a:r>
              <a:rPr lang="en-US" dirty="0">
                <a:solidFill>
                  <a:srgbClr val="FF0000"/>
                </a:solidFill>
                <a:latin typeface="Chalkboard" panose="03050602040202020205" pitchFamily="66" charset="77"/>
              </a:rPr>
              <a:t>Recorder’s name</a:t>
            </a:r>
          </a:p>
          <a:p>
            <a:endParaRPr lang="en-US" dirty="0">
              <a:latin typeface="Chalkboard" panose="03050602040202020205" pitchFamily="66" charset="77"/>
            </a:endParaRPr>
          </a:p>
          <a:p>
            <a:r>
              <a:rPr lang="en-US" dirty="0">
                <a:solidFill>
                  <a:schemeClr val="accent6"/>
                </a:solidFill>
                <a:latin typeface="Chalkboard" panose="03050602040202020205" pitchFamily="66" charset="77"/>
              </a:rPr>
              <a:t>Father’s name</a:t>
            </a:r>
          </a:p>
          <a:p>
            <a:r>
              <a:rPr lang="en-US" dirty="0">
                <a:solidFill>
                  <a:schemeClr val="accent6"/>
                </a:solidFill>
                <a:latin typeface="Chalkboard" panose="03050602040202020205" pitchFamily="66" charset="77"/>
              </a:rPr>
              <a:t>Date of birth</a:t>
            </a:r>
          </a:p>
          <a:p>
            <a:r>
              <a:rPr lang="en-US" dirty="0">
                <a:solidFill>
                  <a:schemeClr val="accent6"/>
                </a:solidFill>
                <a:latin typeface="Chalkboard" panose="03050602040202020205" pitchFamily="66" charset="77"/>
              </a:rPr>
              <a:t>Mother’s name</a:t>
            </a:r>
          </a:p>
          <a:p>
            <a:r>
              <a:rPr lang="en-US" dirty="0">
                <a:solidFill>
                  <a:schemeClr val="accent6"/>
                </a:solidFill>
                <a:latin typeface="Chalkboard" panose="03050602040202020205" pitchFamily="66" charset="77"/>
              </a:rPr>
              <a:t>Sex of child</a:t>
            </a:r>
          </a:p>
          <a:p>
            <a:r>
              <a:rPr lang="en-US" dirty="0">
                <a:solidFill>
                  <a:schemeClr val="accent6"/>
                </a:solidFill>
                <a:latin typeface="Chalkboard" panose="03050602040202020205" pitchFamily="66" charset="77"/>
              </a:rPr>
              <a:t>Child’s name</a:t>
            </a:r>
          </a:p>
          <a:p>
            <a:endParaRPr lang="en-US" dirty="0">
              <a:latin typeface="Chalkboard" panose="03050602040202020205" pitchFamily="66" charset="77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FD5E9F-42FA-9D41-AAB5-2370F18957CB}"/>
              </a:ext>
            </a:extLst>
          </p:cNvPr>
          <p:cNvCxnSpPr/>
          <p:nvPr/>
        </p:nvCxnSpPr>
        <p:spPr>
          <a:xfrm>
            <a:off x="10209007" y="3450515"/>
            <a:ext cx="91440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1865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30294-FE57-CB48-BDB2-2DBCD2CF3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53" y="3088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solidFill>
                  <a:srgbClr val="FF0000"/>
                </a:solidFill>
                <a:latin typeface="Chalkboard" panose="03050602040202020205" pitchFamily="66" charset="77"/>
              </a:rPr>
              <a:t>Atti</a:t>
            </a:r>
            <a:r>
              <a:rPr lang="en-US" sz="3600" dirty="0">
                <a:solidFill>
                  <a:srgbClr val="FF0000"/>
                </a:solidFill>
                <a:latin typeface="Chalkboard" panose="03050602040202020205" pitchFamily="66" charset="77"/>
              </a:rPr>
              <a:t> di </a:t>
            </a:r>
            <a:r>
              <a:rPr lang="en-US" sz="3600" dirty="0" err="1">
                <a:solidFill>
                  <a:srgbClr val="FF0000"/>
                </a:solidFill>
                <a:latin typeface="Chalkboard" panose="03050602040202020205" pitchFamily="66" charset="77"/>
              </a:rPr>
              <a:t>Morti</a:t>
            </a:r>
            <a:br>
              <a:rPr lang="en-US" sz="3600" dirty="0">
                <a:solidFill>
                  <a:srgbClr val="FF0000"/>
                </a:solidFill>
                <a:latin typeface="Chalkboard" panose="03050602040202020205" pitchFamily="66" charset="77"/>
              </a:rPr>
            </a:br>
            <a:r>
              <a:rPr lang="en-US" sz="3600" dirty="0">
                <a:solidFill>
                  <a:srgbClr val="FF0000"/>
                </a:solidFill>
                <a:latin typeface="Chalkboard" panose="03050602040202020205" pitchFamily="66" charset="77"/>
              </a:rPr>
              <a:t>Records of Death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7276A5-A1FF-5341-A23B-131C94FF92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131" y="1634417"/>
            <a:ext cx="6014693" cy="4351338"/>
          </a:xfr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CDA2679-B012-724A-BB4D-26444DC8CC81}"/>
              </a:ext>
            </a:extLst>
          </p:cNvPr>
          <p:cNvCxnSpPr/>
          <p:nvPr/>
        </p:nvCxnSpPr>
        <p:spPr>
          <a:xfrm>
            <a:off x="641253" y="2323652"/>
            <a:ext cx="1187547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1B7E7B-78E6-EF49-A4B7-916820BB6C5D}"/>
              </a:ext>
            </a:extLst>
          </p:cNvPr>
          <p:cNvCxnSpPr>
            <a:cxnSpLocks/>
          </p:cNvCxnSpPr>
          <p:nvPr/>
        </p:nvCxnSpPr>
        <p:spPr>
          <a:xfrm flipV="1">
            <a:off x="1828800" y="2302136"/>
            <a:ext cx="591671" cy="1075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01B104-B8DB-BF4A-9F34-EA824382ED02}"/>
              </a:ext>
            </a:extLst>
          </p:cNvPr>
          <p:cNvCxnSpPr>
            <a:cxnSpLocks/>
          </p:cNvCxnSpPr>
          <p:nvPr/>
        </p:nvCxnSpPr>
        <p:spPr>
          <a:xfrm>
            <a:off x="641253" y="2549562"/>
            <a:ext cx="1488761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A90E3D-6E50-FE45-A3D7-5DBE65E64FF8}"/>
              </a:ext>
            </a:extLst>
          </p:cNvPr>
          <p:cNvCxnSpPr/>
          <p:nvPr/>
        </p:nvCxnSpPr>
        <p:spPr>
          <a:xfrm>
            <a:off x="2517289" y="2807746"/>
            <a:ext cx="157061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6F1BBA2-66E8-F64B-ADCB-8E32FBAB20B5}"/>
              </a:ext>
            </a:extLst>
          </p:cNvPr>
          <p:cNvCxnSpPr/>
          <p:nvPr/>
        </p:nvCxnSpPr>
        <p:spPr>
          <a:xfrm>
            <a:off x="3808207" y="3044414"/>
            <a:ext cx="145228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0C60671-756B-A644-BE6A-8027670BD10F}"/>
              </a:ext>
            </a:extLst>
          </p:cNvPr>
          <p:cNvCxnSpPr/>
          <p:nvPr/>
        </p:nvCxnSpPr>
        <p:spPr>
          <a:xfrm>
            <a:off x="5023821" y="3429000"/>
            <a:ext cx="54864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1A23BD2-C0A3-9E4E-8D3A-1ECD650C1A47}"/>
              </a:ext>
            </a:extLst>
          </p:cNvPr>
          <p:cNvCxnSpPr/>
          <p:nvPr/>
        </p:nvCxnSpPr>
        <p:spPr>
          <a:xfrm>
            <a:off x="5023821" y="3625327"/>
            <a:ext cx="1376979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104DD7A-AB6A-EC45-BCBD-A6BA3E950A14}"/>
              </a:ext>
            </a:extLst>
          </p:cNvPr>
          <p:cNvCxnSpPr/>
          <p:nvPr/>
        </p:nvCxnSpPr>
        <p:spPr>
          <a:xfrm>
            <a:off x="4001845" y="4432151"/>
            <a:ext cx="230213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805394F-27D6-D747-A543-60BA910B6D61}"/>
              </a:ext>
            </a:extLst>
          </p:cNvPr>
          <p:cNvSpPr txBox="1"/>
          <p:nvPr/>
        </p:nvSpPr>
        <p:spPr>
          <a:xfrm>
            <a:off x="6958989" y="1634417"/>
            <a:ext cx="4754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Name of recorder</a:t>
            </a:r>
          </a:p>
          <a:p>
            <a:r>
              <a:rPr lang="en-US" dirty="0">
                <a:solidFill>
                  <a:srgbClr val="FF0000"/>
                </a:solidFill>
              </a:rPr>
              <a:t>Names of reporters</a:t>
            </a:r>
          </a:p>
          <a:p>
            <a:r>
              <a:rPr lang="en-US" dirty="0">
                <a:solidFill>
                  <a:schemeClr val="accent6"/>
                </a:solidFill>
              </a:rPr>
              <a:t>Date</a:t>
            </a:r>
          </a:p>
          <a:p>
            <a:r>
              <a:rPr lang="en-US" dirty="0">
                <a:solidFill>
                  <a:schemeClr val="accent6"/>
                </a:solidFill>
              </a:rPr>
              <a:t>Name of </a:t>
            </a:r>
            <a:r>
              <a:rPr lang="en-US" dirty="0" err="1">
                <a:solidFill>
                  <a:schemeClr val="accent6"/>
                </a:solidFill>
              </a:rPr>
              <a:t>decendent</a:t>
            </a:r>
            <a:endParaRPr lang="en-US" dirty="0">
              <a:solidFill>
                <a:schemeClr val="accent6"/>
              </a:solidFill>
            </a:endParaRPr>
          </a:p>
          <a:p>
            <a:r>
              <a:rPr lang="en-US" dirty="0">
                <a:solidFill>
                  <a:schemeClr val="accent6"/>
                </a:solidFill>
              </a:rPr>
              <a:t>Age of decedent</a:t>
            </a:r>
          </a:p>
          <a:p>
            <a:r>
              <a:rPr lang="en-US" dirty="0">
                <a:solidFill>
                  <a:schemeClr val="accent6"/>
                </a:solidFill>
              </a:rPr>
              <a:t>Name of decedent’s father</a:t>
            </a:r>
          </a:p>
          <a:p>
            <a:r>
              <a:rPr lang="en-US" dirty="0">
                <a:solidFill>
                  <a:schemeClr val="accent6"/>
                </a:solidFill>
              </a:rPr>
              <a:t>Name of decedent’s mother</a:t>
            </a:r>
          </a:p>
          <a:p>
            <a:r>
              <a:rPr lang="en-US" dirty="0">
                <a:solidFill>
                  <a:schemeClr val="accent6"/>
                </a:solidFill>
              </a:rPr>
              <a:t>Name of Spouse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5F22311-B33A-5145-912B-291D72A3C673}"/>
              </a:ext>
            </a:extLst>
          </p:cNvPr>
          <p:cNvCxnSpPr/>
          <p:nvPr/>
        </p:nvCxnSpPr>
        <p:spPr>
          <a:xfrm>
            <a:off x="3108960" y="2205318"/>
            <a:ext cx="14253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82E0652-F4E9-0347-A1F5-1C66892909F5}"/>
              </a:ext>
            </a:extLst>
          </p:cNvPr>
          <p:cNvCxnSpPr/>
          <p:nvPr/>
        </p:nvCxnSpPr>
        <p:spPr>
          <a:xfrm>
            <a:off x="2818504" y="3818965"/>
            <a:ext cx="109728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60F7A4-8F03-734D-9BFD-130C357C26B0}"/>
              </a:ext>
            </a:extLst>
          </p:cNvPr>
          <p:cNvCxnSpPr/>
          <p:nvPr/>
        </p:nvCxnSpPr>
        <p:spPr>
          <a:xfrm>
            <a:off x="4001845" y="4001845"/>
            <a:ext cx="871369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2D74831-F097-2741-ACDE-F82E50EB132C}"/>
              </a:ext>
            </a:extLst>
          </p:cNvPr>
          <p:cNvCxnSpPr/>
          <p:nvPr/>
        </p:nvCxnSpPr>
        <p:spPr>
          <a:xfrm>
            <a:off x="3625327" y="4206240"/>
            <a:ext cx="1312433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538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F8EFF-ACC6-2F4B-843C-4D20A4499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56" y="192405"/>
            <a:ext cx="544068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solidFill>
                  <a:srgbClr val="FF0000"/>
                </a:solidFill>
                <a:latin typeface="Chalkboard" panose="03050602040202020205" pitchFamily="66" charset="77"/>
              </a:rPr>
              <a:t>Atti</a:t>
            </a:r>
            <a:r>
              <a:rPr lang="en-US" sz="3600" dirty="0">
                <a:solidFill>
                  <a:srgbClr val="FF0000"/>
                </a:solidFill>
                <a:latin typeface="Chalkboard" panose="03050602040202020205" pitchFamily="66" charset="77"/>
              </a:rPr>
              <a:t> di </a:t>
            </a:r>
            <a:r>
              <a:rPr lang="en-US" sz="3600" dirty="0" err="1">
                <a:solidFill>
                  <a:srgbClr val="FF0000"/>
                </a:solidFill>
                <a:latin typeface="Chalkboard" panose="03050602040202020205" pitchFamily="66" charset="77"/>
              </a:rPr>
              <a:t>Matrimonio</a:t>
            </a:r>
            <a:br>
              <a:rPr lang="en-US" sz="3600" dirty="0">
                <a:solidFill>
                  <a:srgbClr val="FF0000"/>
                </a:solidFill>
                <a:latin typeface="Chalkboard" panose="03050602040202020205" pitchFamily="66" charset="77"/>
              </a:rPr>
            </a:br>
            <a:r>
              <a:rPr lang="en-US" sz="3600" dirty="0">
                <a:solidFill>
                  <a:srgbClr val="FF0000"/>
                </a:solidFill>
                <a:latin typeface="Chalkboard" panose="03050602040202020205" pitchFamily="66" charset="77"/>
              </a:rPr>
              <a:t>Records of Marriage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CBB6E5-6B2B-0541-827F-F692F01FF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209" y="192405"/>
            <a:ext cx="4795520" cy="6705334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FB9E95A-1AC5-2041-B658-58DEE11AEFDF}"/>
              </a:ext>
            </a:extLst>
          </p:cNvPr>
          <p:cNvCxnSpPr/>
          <p:nvPr/>
        </p:nvCxnSpPr>
        <p:spPr>
          <a:xfrm>
            <a:off x="10047642" y="1113369"/>
            <a:ext cx="1172583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7B09AB-A473-3E4C-AA8E-AC7CCADD9D10}"/>
              </a:ext>
            </a:extLst>
          </p:cNvPr>
          <p:cNvCxnSpPr/>
          <p:nvPr/>
        </p:nvCxnSpPr>
        <p:spPr>
          <a:xfrm>
            <a:off x="10047642" y="1290918"/>
            <a:ext cx="1247887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AB27BED-8009-A549-9CAA-AF2FEC40B35B}"/>
              </a:ext>
            </a:extLst>
          </p:cNvPr>
          <p:cNvCxnSpPr/>
          <p:nvPr/>
        </p:nvCxnSpPr>
        <p:spPr>
          <a:xfrm>
            <a:off x="6970955" y="1710466"/>
            <a:ext cx="294759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899455-92F1-2A43-9FB3-CE0EF4C5B9F1}"/>
              </a:ext>
            </a:extLst>
          </p:cNvPr>
          <p:cNvCxnSpPr/>
          <p:nvPr/>
        </p:nvCxnSpPr>
        <p:spPr>
          <a:xfrm>
            <a:off x="8369449" y="2205318"/>
            <a:ext cx="146304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9DDA7BA-FB6A-234E-9C07-E6AB01FA0F47}"/>
              </a:ext>
            </a:extLst>
          </p:cNvPr>
          <p:cNvCxnSpPr/>
          <p:nvPr/>
        </p:nvCxnSpPr>
        <p:spPr>
          <a:xfrm>
            <a:off x="7928386" y="2528047"/>
            <a:ext cx="707969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9B2CF8B-5FB2-6E44-94D7-318CA01D8581}"/>
              </a:ext>
            </a:extLst>
          </p:cNvPr>
          <p:cNvCxnSpPr/>
          <p:nvPr/>
        </p:nvCxnSpPr>
        <p:spPr>
          <a:xfrm>
            <a:off x="7057016" y="2710927"/>
            <a:ext cx="1312433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6B26A45-52F1-6F49-BD73-36CB4599DB25}"/>
              </a:ext>
            </a:extLst>
          </p:cNvPr>
          <p:cNvSpPr txBox="1"/>
          <p:nvPr/>
        </p:nvSpPr>
        <p:spPr>
          <a:xfrm>
            <a:off x="653115" y="1695264"/>
            <a:ext cx="50238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Date of the wedding </a:t>
            </a:r>
          </a:p>
          <a:p>
            <a:r>
              <a:rPr lang="en-US" dirty="0">
                <a:solidFill>
                  <a:srgbClr val="FF0000"/>
                </a:solidFill>
              </a:rPr>
              <a:t>Name of Recorder</a:t>
            </a:r>
          </a:p>
          <a:p>
            <a:r>
              <a:rPr lang="en-US" dirty="0">
                <a:solidFill>
                  <a:srgbClr val="00B050"/>
                </a:solidFill>
              </a:rPr>
              <a:t>Name, age, and occupation of groom</a:t>
            </a:r>
          </a:p>
          <a:p>
            <a:r>
              <a:rPr lang="en-US" dirty="0">
                <a:solidFill>
                  <a:srgbClr val="00B050"/>
                </a:solidFill>
              </a:rPr>
              <a:t>Parents of groom</a:t>
            </a:r>
          </a:p>
          <a:p>
            <a:r>
              <a:rPr lang="en-US" dirty="0">
                <a:solidFill>
                  <a:srgbClr val="00B050"/>
                </a:solidFill>
              </a:rPr>
              <a:t>Name, age, marital status, and occupation of bride</a:t>
            </a:r>
          </a:p>
          <a:p>
            <a:r>
              <a:rPr lang="en-US" dirty="0">
                <a:solidFill>
                  <a:srgbClr val="00B050"/>
                </a:solidFill>
              </a:rPr>
              <a:t>Parents of bride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DBBCF89-45D3-D04F-A846-12A6E260838D}"/>
              </a:ext>
            </a:extLst>
          </p:cNvPr>
          <p:cNvCxnSpPr/>
          <p:nvPr/>
        </p:nvCxnSpPr>
        <p:spPr>
          <a:xfrm>
            <a:off x="9649609" y="1882588"/>
            <a:ext cx="268942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1EE5CD6-BA49-0741-9643-E5EA33A778A9}"/>
              </a:ext>
            </a:extLst>
          </p:cNvPr>
          <p:cNvCxnSpPr/>
          <p:nvPr/>
        </p:nvCxnSpPr>
        <p:spPr>
          <a:xfrm flipH="1">
            <a:off x="6863379" y="2043953"/>
            <a:ext cx="311972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618E33B-0897-F340-A8E9-0E680EA7429E}"/>
              </a:ext>
            </a:extLst>
          </p:cNvPr>
          <p:cNvCxnSpPr/>
          <p:nvPr/>
        </p:nvCxnSpPr>
        <p:spPr>
          <a:xfrm>
            <a:off x="8799755" y="2043953"/>
            <a:ext cx="1032734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07E9012-C079-064C-9438-C79121A7396A}"/>
              </a:ext>
            </a:extLst>
          </p:cNvPr>
          <p:cNvCxnSpPr/>
          <p:nvPr/>
        </p:nvCxnSpPr>
        <p:spPr>
          <a:xfrm>
            <a:off x="7175351" y="2366682"/>
            <a:ext cx="484094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62B7215-CC19-174F-9C62-6BC203DB9921}"/>
              </a:ext>
            </a:extLst>
          </p:cNvPr>
          <p:cNvCxnSpPr/>
          <p:nvPr/>
        </p:nvCxnSpPr>
        <p:spPr>
          <a:xfrm>
            <a:off x="7810052" y="2377440"/>
            <a:ext cx="559397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2AF3BF0-6E37-5840-BC14-13FD671605F9}"/>
              </a:ext>
            </a:extLst>
          </p:cNvPr>
          <p:cNvCxnSpPr/>
          <p:nvPr/>
        </p:nvCxnSpPr>
        <p:spPr>
          <a:xfrm>
            <a:off x="7519595" y="1290918"/>
            <a:ext cx="119409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AF7A891-3091-024F-BCB2-CB89952BA2FE}"/>
              </a:ext>
            </a:extLst>
          </p:cNvPr>
          <p:cNvCxnSpPr/>
          <p:nvPr/>
        </p:nvCxnSpPr>
        <p:spPr>
          <a:xfrm>
            <a:off x="6863379" y="774551"/>
            <a:ext cx="3055172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635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7D0C6-7816-1D4A-9E7A-FA3C96048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err="1">
                <a:solidFill>
                  <a:srgbClr val="FF0000"/>
                </a:solidFill>
                <a:latin typeface="Chalkboard" panose="03050602040202020205" pitchFamily="66" charset="77"/>
              </a:rPr>
              <a:t>Aiutami</a:t>
            </a:r>
            <a:r>
              <a:rPr lang="en-US" sz="3600" dirty="0">
                <a:solidFill>
                  <a:srgbClr val="FF0000"/>
                </a:solidFill>
                <a:latin typeface="Chalkboard" panose="03050602040202020205" pitchFamily="66" charset="77"/>
              </a:rPr>
              <a:t>!</a:t>
            </a:r>
            <a:br>
              <a:rPr lang="en-US" sz="3600" dirty="0">
                <a:solidFill>
                  <a:srgbClr val="FF0000"/>
                </a:solidFill>
                <a:latin typeface="Chalkboard" panose="03050602040202020205" pitchFamily="66" charset="77"/>
              </a:rPr>
            </a:br>
            <a:r>
              <a:rPr lang="en-US" sz="3600" dirty="0">
                <a:solidFill>
                  <a:srgbClr val="FF0000"/>
                </a:solidFill>
                <a:latin typeface="Chalkboard" panose="03050602040202020205" pitchFamily="66" charset="77"/>
              </a:rPr>
              <a:t>How to get help</a:t>
            </a:r>
          </a:p>
        </p:txBody>
      </p:sp>
      <p:pic>
        <p:nvPicPr>
          <p:cNvPr id="5" name="Picture 4" descr="Always look on the bright side | Courage to make connections!">
            <a:extLst>
              <a:ext uri="{FF2B5EF4-FFF2-40B4-BE49-F238E27FC236}">
                <a16:creationId xmlns:a16="http://schemas.microsoft.com/office/drawing/2014/main" id="{F9543B03-3F7C-5142-9791-89D0A659E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485683" y="1870422"/>
            <a:ext cx="7628988" cy="45773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63CCC4-A581-004A-BAF0-9C6ABE0AC7DF}"/>
              </a:ext>
            </a:extLst>
          </p:cNvPr>
          <p:cNvSpPr txBox="1"/>
          <p:nvPr/>
        </p:nvSpPr>
        <p:spPr>
          <a:xfrm>
            <a:off x="3175000" y="5828714"/>
            <a:ext cx="584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://www.coetail.com/neilwillis/2014/02/09/courage-to-make-connections-3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313004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57C1B-7132-B449-B575-48884CF50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Chalkboard" panose="03050602040202020205" pitchFamily="66" charset="77"/>
              </a:rPr>
              <a:t>Isola </a:t>
            </a:r>
            <a:r>
              <a:rPr lang="en-US" dirty="0" err="1">
                <a:solidFill>
                  <a:srgbClr val="FF0000"/>
                </a:solidFill>
                <a:latin typeface="Chalkboard" panose="03050602040202020205" pitchFamily="66" charset="77"/>
              </a:rPr>
              <a:t>bella</a:t>
            </a:r>
            <a:r>
              <a:rPr lang="en-US" dirty="0">
                <a:solidFill>
                  <a:srgbClr val="FF0000"/>
                </a:solidFill>
                <a:latin typeface="Chalkboard" panose="03050602040202020205" pitchFamily="66" charset="77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Chalkboard" panose="03050602040202020205" pitchFamily="66" charset="77"/>
              </a:rPr>
              <a:t>famiglia</a:t>
            </a:r>
            <a:r>
              <a:rPr lang="en-US" dirty="0">
                <a:solidFill>
                  <a:srgbClr val="FF0000"/>
                </a:solidFill>
                <a:latin typeface="Chalkboard" panose="03050602040202020205" pitchFamily="66" charset="77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halkboard" panose="03050602040202020205" pitchFamily="66" charset="77"/>
              </a:rPr>
              <a:t>bella</a:t>
            </a:r>
            <a:endParaRPr lang="en-US" dirty="0">
              <a:solidFill>
                <a:srgbClr val="FF0000"/>
              </a:solidFill>
              <a:latin typeface="Chalkboard" panose="03050602040202020205" pitchFamily="66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8C88C3-A76E-9A48-8BE8-CFDE2C4D0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377" y="1509872"/>
            <a:ext cx="6975556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48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847</Words>
  <Application>Microsoft Macintosh PowerPoint</Application>
  <PresentationFormat>Widescreen</PresentationFormat>
  <Paragraphs>138</Paragraphs>
  <Slides>18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Chalkboard</vt:lpstr>
      <vt:lpstr>Times</vt:lpstr>
      <vt:lpstr>Office Theme</vt:lpstr>
      <vt:lpstr>PowerPoint Presentation</vt:lpstr>
      <vt:lpstr>Vostri Antenati</vt:lpstr>
      <vt:lpstr>PowerPoint Presentation</vt:lpstr>
      <vt:lpstr>PowerPoint Presentation</vt:lpstr>
      <vt:lpstr>PowerPoint Presentation</vt:lpstr>
      <vt:lpstr>Those persnickety citations</vt:lpstr>
      <vt:lpstr>Where are (were) they?</vt:lpstr>
      <vt:lpstr>Where’s the good stuff?</vt:lpstr>
      <vt:lpstr>PowerPoint Presentation</vt:lpstr>
      <vt:lpstr>PowerPoint Presentation</vt:lpstr>
      <vt:lpstr>Antenati</vt:lpstr>
      <vt:lpstr>Other sources</vt:lpstr>
      <vt:lpstr>Reading the Records</vt:lpstr>
      <vt:lpstr>Atti di Nascita Records of Births</vt:lpstr>
      <vt:lpstr>Atti di Morti Records of Death</vt:lpstr>
      <vt:lpstr>Atti di Matrimonio Records of Marriage</vt:lpstr>
      <vt:lpstr>Aiutami! How to get help</vt:lpstr>
      <vt:lpstr>Isola bella, famiglia bella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Groszewski</dc:creator>
  <cp:lastModifiedBy>Microsoft Office User</cp:lastModifiedBy>
  <cp:revision>50</cp:revision>
  <dcterms:created xsi:type="dcterms:W3CDTF">2018-10-26T18:22:28Z</dcterms:created>
  <dcterms:modified xsi:type="dcterms:W3CDTF">2018-11-10T13:08:47Z</dcterms:modified>
</cp:coreProperties>
</file>